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DM Sans" pitchFamily="2" charset="0"/>
      <p:regular r:id="rId39"/>
      <p:bold r:id="rId40"/>
      <p:italic r:id="rId41"/>
      <p:boldItalic r:id="rId42"/>
    </p:embeddedFont>
    <p:embeddedFont>
      <p:font typeface="DM Sans Bold"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36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45438" y="2973851"/>
            <a:ext cx="14913862" cy="5180964"/>
          </a:xfrm>
          <a:prstGeom prst="rect">
            <a:avLst/>
          </a:prstGeom>
        </p:spPr>
        <p:txBody>
          <a:bodyPr lIns="0" tIns="0" rIns="0" bIns="0" rtlCol="0" anchor="t">
            <a:spAutoFit/>
          </a:bodyPr>
          <a:lstStyle/>
          <a:p>
            <a:pPr>
              <a:lnSpc>
                <a:spcPts val="19579"/>
              </a:lnSpc>
            </a:pPr>
            <a:r>
              <a:rPr lang="en-US" sz="21999">
                <a:solidFill>
                  <a:srgbClr val="000000"/>
                </a:solidFill>
                <a:latin typeface="DM Sans"/>
              </a:rPr>
              <a:t>LOAN APPROVAL</a:t>
            </a:r>
          </a:p>
        </p:txBody>
      </p:sp>
      <p:sp>
        <p:nvSpPr>
          <p:cNvPr id="3" name="AutoShape 3"/>
          <p:cNvSpPr/>
          <p:nvPr/>
        </p:nvSpPr>
        <p:spPr>
          <a:xfrm flipH="1" flipV="1">
            <a:off x="2345438" y="1565979"/>
            <a:ext cx="1632016" cy="0"/>
          </a:xfrm>
          <a:prstGeom prst="line">
            <a:avLst/>
          </a:prstGeom>
          <a:ln w="190500" cap="flat">
            <a:solidFill>
              <a:srgbClr val="000000"/>
            </a:solidFill>
            <a:prstDash val="solid"/>
            <a:headEnd type="none" w="sm" len="sm"/>
            <a:tailEnd type="none" w="sm" len="sm"/>
          </a:ln>
        </p:spPr>
      </p:sp>
      <p:sp>
        <p:nvSpPr>
          <p:cNvPr id="4" name="AutoShape 4"/>
          <p:cNvSpPr/>
          <p:nvPr/>
        </p:nvSpPr>
        <p:spPr>
          <a:xfrm>
            <a:off x="17164050" y="8810213"/>
            <a:ext cx="0" cy="1632016"/>
          </a:xfrm>
          <a:prstGeom prst="line">
            <a:avLst/>
          </a:prstGeom>
          <a:ln w="190500" cap="flat">
            <a:solidFill>
              <a:srgbClr val="000000"/>
            </a:solidFill>
            <a:prstDash val="solid"/>
            <a:headEnd type="none" w="sm" len="sm"/>
            <a:tailEnd type="none" w="sm" len="sm"/>
          </a:ln>
        </p:spPr>
      </p:sp>
      <p:sp>
        <p:nvSpPr>
          <p:cNvPr id="5" name="TextBox 5"/>
          <p:cNvSpPr txBox="1"/>
          <p:nvPr/>
        </p:nvSpPr>
        <p:spPr>
          <a:xfrm>
            <a:off x="2345438" y="689864"/>
            <a:ext cx="4000048" cy="338836"/>
          </a:xfrm>
          <a:prstGeom prst="rect">
            <a:avLst/>
          </a:prstGeom>
        </p:spPr>
        <p:txBody>
          <a:bodyPr lIns="0" tIns="0" rIns="0" bIns="0" rtlCol="0" anchor="t">
            <a:spAutoFit/>
          </a:bodyPr>
          <a:lstStyle/>
          <a:p>
            <a:pPr>
              <a:lnSpc>
                <a:spcPts val="2491"/>
              </a:lnSpc>
            </a:pPr>
            <a:r>
              <a:rPr lang="en-US" sz="2799">
                <a:solidFill>
                  <a:srgbClr val="000000"/>
                </a:solidFill>
                <a:latin typeface="DM Sans Bold"/>
              </a:rPr>
              <a:t>CAPSTONE PROJECT</a:t>
            </a:r>
          </a:p>
        </p:txBody>
      </p:sp>
      <p:sp>
        <p:nvSpPr>
          <p:cNvPr id="6" name="TextBox 6"/>
          <p:cNvSpPr txBox="1"/>
          <p:nvPr/>
        </p:nvSpPr>
        <p:spPr>
          <a:xfrm>
            <a:off x="619372" y="9305925"/>
            <a:ext cx="1630816" cy="520741"/>
          </a:xfrm>
          <a:prstGeom prst="rect">
            <a:avLst/>
          </a:prstGeom>
        </p:spPr>
        <p:txBody>
          <a:bodyPr lIns="0" tIns="0" rIns="0" bIns="0" rtlCol="0" anchor="t">
            <a:spAutoFit/>
          </a:bodyPr>
          <a:lstStyle/>
          <a:p>
            <a:pPr algn="ctr">
              <a:lnSpc>
                <a:spcPts val="4058"/>
              </a:lnSpc>
              <a:spcBef>
                <a:spcPct val="0"/>
              </a:spcBef>
            </a:pPr>
            <a:r>
              <a:rPr lang="en-US" sz="3792">
                <a:solidFill>
                  <a:srgbClr val="000000"/>
                </a:solidFill>
                <a:latin typeface="DM Sans Bold"/>
              </a:rPr>
              <a:t>CHUBB</a:t>
            </a:r>
          </a:p>
        </p:txBody>
      </p:sp>
      <p:sp>
        <p:nvSpPr>
          <p:cNvPr id="7" name="TextBox 7"/>
          <p:cNvSpPr txBox="1"/>
          <p:nvPr/>
        </p:nvSpPr>
        <p:spPr>
          <a:xfrm>
            <a:off x="11749393" y="8240540"/>
            <a:ext cx="4610074" cy="338836"/>
          </a:xfrm>
          <a:prstGeom prst="rect">
            <a:avLst/>
          </a:prstGeom>
        </p:spPr>
        <p:txBody>
          <a:bodyPr lIns="0" tIns="0" rIns="0" bIns="0" rtlCol="0" anchor="t">
            <a:spAutoFit/>
          </a:bodyPr>
          <a:lstStyle/>
          <a:p>
            <a:pPr>
              <a:lnSpc>
                <a:spcPts val="2491"/>
              </a:lnSpc>
            </a:pPr>
            <a:r>
              <a:rPr lang="en-US" sz="2799">
                <a:solidFill>
                  <a:srgbClr val="000000"/>
                </a:solidFill>
                <a:latin typeface="DM Sans Bold"/>
              </a:rPr>
              <a:t>BY - RITHESH KUNCHAKURI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3595" y="2092941"/>
            <a:ext cx="0" cy="1006565"/>
          </a:xfrm>
          <a:prstGeom prst="line">
            <a:avLst/>
          </a:prstGeom>
          <a:ln w="190500" cap="flat">
            <a:solidFill>
              <a:srgbClr val="000000"/>
            </a:solidFill>
            <a:prstDash val="solid"/>
            <a:headEnd type="none" w="sm" len="sm"/>
            <a:tailEnd type="none" w="sm" len="sm"/>
          </a:ln>
        </p:spPr>
      </p:sp>
      <p:sp>
        <p:nvSpPr>
          <p:cNvPr id="3" name="Freeform 3"/>
          <p:cNvSpPr/>
          <p:nvPr/>
        </p:nvSpPr>
        <p:spPr>
          <a:xfrm>
            <a:off x="2344894" y="3099507"/>
            <a:ext cx="13470554" cy="6926719"/>
          </a:xfrm>
          <a:custGeom>
            <a:avLst/>
            <a:gdLst/>
            <a:ahLst/>
            <a:cxnLst/>
            <a:rect l="l" t="t" r="r" b="b"/>
            <a:pathLst>
              <a:path w="13470554" h="6926719">
                <a:moveTo>
                  <a:pt x="0" y="0"/>
                </a:moveTo>
                <a:lnTo>
                  <a:pt x="13470555" y="0"/>
                </a:lnTo>
                <a:lnTo>
                  <a:pt x="13470555" y="6926719"/>
                </a:lnTo>
                <a:lnTo>
                  <a:pt x="0" y="6926719"/>
                </a:lnTo>
                <a:lnTo>
                  <a:pt x="0" y="0"/>
                </a:lnTo>
                <a:close/>
              </a:path>
            </a:pathLst>
          </a:custGeom>
          <a:blipFill>
            <a:blip r:embed="rId2"/>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DIMENSION - 1</a:t>
            </a:r>
          </a:p>
        </p:txBody>
      </p:sp>
      <p:sp>
        <p:nvSpPr>
          <p:cNvPr id="5" name="TextBox 5"/>
          <p:cNvSpPr txBox="1"/>
          <p:nvPr/>
        </p:nvSpPr>
        <p:spPr>
          <a:xfrm>
            <a:off x="1379764" y="2121516"/>
            <a:ext cx="2831902" cy="346075"/>
          </a:xfrm>
          <a:prstGeom prst="rect">
            <a:avLst/>
          </a:prstGeom>
        </p:spPr>
        <p:txBody>
          <a:bodyPr lIns="0" tIns="0" rIns="0" bIns="0" rtlCol="0" anchor="t">
            <a:spAutoFit/>
          </a:bodyPr>
          <a:lstStyle/>
          <a:p>
            <a:pPr algn="ctr">
              <a:lnSpc>
                <a:spcPts val="2674"/>
              </a:lnSpc>
              <a:spcBef>
                <a:spcPct val="0"/>
              </a:spcBef>
            </a:pPr>
            <a:r>
              <a:rPr lang="en-US" sz="2499">
                <a:solidFill>
                  <a:srgbClr val="8338EC"/>
                </a:solidFill>
                <a:latin typeface="DM Sans Bold"/>
              </a:rPr>
              <a:t>DIM_Loan_Details</a:t>
            </a:r>
          </a:p>
        </p:txBody>
      </p:sp>
      <p:sp>
        <p:nvSpPr>
          <p:cNvPr id="6" name="TextBox 6"/>
          <p:cNvSpPr txBox="1"/>
          <p:nvPr/>
        </p:nvSpPr>
        <p:spPr>
          <a:xfrm>
            <a:off x="1379764" y="2753432"/>
            <a:ext cx="8143429" cy="346075"/>
          </a:xfrm>
          <a:prstGeom prst="rect">
            <a:avLst/>
          </a:prstGeom>
        </p:spPr>
        <p:txBody>
          <a:bodyPr lIns="0" tIns="0" rIns="0" bIns="0" rtlCol="0" anchor="t">
            <a:spAutoFit/>
          </a:bodyPr>
          <a:lstStyle/>
          <a:p>
            <a:pPr algn="ctr">
              <a:lnSpc>
                <a:spcPts val="2674"/>
              </a:lnSpc>
              <a:spcBef>
                <a:spcPct val="0"/>
              </a:spcBef>
            </a:pPr>
            <a:r>
              <a:rPr lang="en-US" sz="2499">
                <a:solidFill>
                  <a:srgbClr val="000000"/>
                </a:solidFill>
                <a:latin typeface="DM Sans Bold"/>
              </a:rPr>
              <a:t>It is a dimension table storing loan-related attributes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3595" y="2092941"/>
            <a:ext cx="0" cy="1006565"/>
          </a:xfrm>
          <a:prstGeom prst="line">
            <a:avLst/>
          </a:prstGeom>
          <a:ln w="190500" cap="flat">
            <a:solidFill>
              <a:srgbClr val="000000"/>
            </a:solidFill>
            <a:prstDash val="solid"/>
            <a:headEnd type="none" w="sm" len="sm"/>
            <a:tailEnd type="none" w="sm" len="sm"/>
          </a:ln>
        </p:spPr>
      </p:sp>
      <p:sp>
        <p:nvSpPr>
          <p:cNvPr id="3" name="Freeform 3"/>
          <p:cNvSpPr/>
          <p:nvPr/>
        </p:nvSpPr>
        <p:spPr>
          <a:xfrm>
            <a:off x="1228135" y="3356682"/>
            <a:ext cx="15698412" cy="6611952"/>
          </a:xfrm>
          <a:custGeom>
            <a:avLst/>
            <a:gdLst/>
            <a:ahLst/>
            <a:cxnLst/>
            <a:rect l="l" t="t" r="r" b="b"/>
            <a:pathLst>
              <a:path w="15698412" h="6611952">
                <a:moveTo>
                  <a:pt x="0" y="0"/>
                </a:moveTo>
                <a:lnTo>
                  <a:pt x="15698412" y="0"/>
                </a:lnTo>
                <a:lnTo>
                  <a:pt x="15698412" y="6611951"/>
                </a:lnTo>
                <a:lnTo>
                  <a:pt x="0" y="6611951"/>
                </a:lnTo>
                <a:lnTo>
                  <a:pt x="0" y="0"/>
                </a:lnTo>
                <a:close/>
              </a:path>
            </a:pathLst>
          </a:custGeom>
          <a:blipFill>
            <a:blip r:embed="rId2"/>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DIMENSION - 2</a:t>
            </a:r>
          </a:p>
        </p:txBody>
      </p:sp>
      <p:sp>
        <p:nvSpPr>
          <p:cNvPr id="5" name="TextBox 5"/>
          <p:cNvSpPr txBox="1"/>
          <p:nvPr/>
        </p:nvSpPr>
        <p:spPr>
          <a:xfrm>
            <a:off x="1382591" y="2121516"/>
            <a:ext cx="2845296" cy="346075"/>
          </a:xfrm>
          <a:prstGeom prst="rect">
            <a:avLst/>
          </a:prstGeom>
        </p:spPr>
        <p:txBody>
          <a:bodyPr lIns="0" tIns="0" rIns="0" bIns="0" rtlCol="0" anchor="t">
            <a:spAutoFit/>
          </a:bodyPr>
          <a:lstStyle/>
          <a:p>
            <a:pPr algn="ctr">
              <a:lnSpc>
                <a:spcPts val="2674"/>
              </a:lnSpc>
              <a:spcBef>
                <a:spcPct val="0"/>
              </a:spcBef>
            </a:pPr>
            <a:r>
              <a:rPr lang="en-US" sz="2499">
                <a:solidFill>
                  <a:srgbClr val="8338EC"/>
                </a:solidFill>
                <a:latin typeface="DM Sans Bold"/>
              </a:rPr>
              <a:t>DIM_Bank_Details</a:t>
            </a:r>
          </a:p>
        </p:txBody>
      </p:sp>
      <p:sp>
        <p:nvSpPr>
          <p:cNvPr id="6" name="TextBox 6"/>
          <p:cNvSpPr txBox="1"/>
          <p:nvPr/>
        </p:nvSpPr>
        <p:spPr>
          <a:xfrm>
            <a:off x="1392116" y="2753432"/>
            <a:ext cx="8249543" cy="346075"/>
          </a:xfrm>
          <a:prstGeom prst="rect">
            <a:avLst/>
          </a:prstGeom>
        </p:spPr>
        <p:txBody>
          <a:bodyPr lIns="0" tIns="0" rIns="0" bIns="0" rtlCol="0" anchor="t">
            <a:spAutoFit/>
          </a:bodyPr>
          <a:lstStyle/>
          <a:p>
            <a:pPr algn="ctr">
              <a:lnSpc>
                <a:spcPts val="2674"/>
              </a:lnSpc>
              <a:spcBef>
                <a:spcPct val="0"/>
              </a:spcBef>
            </a:pPr>
            <a:r>
              <a:rPr lang="en-US" sz="2499">
                <a:solidFill>
                  <a:srgbClr val="000000"/>
                </a:solidFill>
                <a:latin typeface="DM Sans Bold"/>
              </a:rPr>
              <a:t>It is a dimension table storing Bank-related attributes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43595" y="2092941"/>
            <a:ext cx="0" cy="1006565"/>
          </a:xfrm>
          <a:prstGeom prst="line">
            <a:avLst/>
          </a:prstGeom>
          <a:ln w="190500" cap="flat">
            <a:solidFill>
              <a:srgbClr val="000000"/>
            </a:solidFill>
            <a:prstDash val="solid"/>
            <a:headEnd type="none" w="sm" len="sm"/>
            <a:tailEnd type="none" w="sm" len="sm"/>
          </a:ln>
        </p:spPr>
      </p:sp>
      <p:sp>
        <p:nvSpPr>
          <p:cNvPr id="3" name="Freeform 3"/>
          <p:cNvSpPr/>
          <p:nvPr/>
        </p:nvSpPr>
        <p:spPr>
          <a:xfrm>
            <a:off x="1028700" y="3626474"/>
            <a:ext cx="16546665" cy="4467911"/>
          </a:xfrm>
          <a:custGeom>
            <a:avLst/>
            <a:gdLst/>
            <a:ahLst/>
            <a:cxnLst/>
            <a:rect l="l" t="t" r="r" b="b"/>
            <a:pathLst>
              <a:path w="16546665" h="4467911">
                <a:moveTo>
                  <a:pt x="0" y="0"/>
                </a:moveTo>
                <a:lnTo>
                  <a:pt x="16546665" y="0"/>
                </a:lnTo>
                <a:lnTo>
                  <a:pt x="16546665" y="4467910"/>
                </a:lnTo>
                <a:lnTo>
                  <a:pt x="0" y="4467910"/>
                </a:lnTo>
                <a:lnTo>
                  <a:pt x="0" y="0"/>
                </a:lnTo>
                <a:close/>
              </a:path>
            </a:pathLst>
          </a:custGeom>
          <a:blipFill>
            <a:blip r:embed="rId2"/>
            <a:stretch>
              <a:fillRect b="-15308"/>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DIMENSION - 3</a:t>
            </a:r>
          </a:p>
        </p:txBody>
      </p:sp>
      <p:sp>
        <p:nvSpPr>
          <p:cNvPr id="5" name="TextBox 5"/>
          <p:cNvSpPr txBox="1"/>
          <p:nvPr/>
        </p:nvSpPr>
        <p:spPr>
          <a:xfrm>
            <a:off x="1370239" y="2121516"/>
            <a:ext cx="1635919" cy="346075"/>
          </a:xfrm>
          <a:prstGeom prst="rect">
            <a:avLst/>
          </a:prstGeom>
        </p:spPr>
        <p:txBody>
          <a:bodyPr lIns="0" tIns="0" rIns="0" bIns="0" rtlCol="0" anchor="t">
            <a:spAutoFit/>
          </a:bodyPr>
          <a:lstStyle/>
          <a:p>
            <a:pPr algn="ctr">
              <a:lnSpc>
                <a:spcPts val="2674"/>
              </a:lnSpc>
              <a:spcBef>
                <a:spcPct val="0"/>
              </a:spcBef>
            </a:pPr>
            <a:r>
              <a:rPr lang="en-US" sz="2499">
                <a:solidFill>
                  <a:srgbClr val="8338EC"/>
                </a:solidFill>
                <a:latin typeface="DM Sans Bold"/>
              </a:rPr>
              <a:t>DIM_State</a:t>
            </a:r>
          </a:p>
        </p:txBody>
      </p:sp>
      <p:sp>
        <p:nvSpPr>
          <p:cNvPr id="6" name="TextBox 6"/>
          <p:cNvSpPr txBox="1"/>
          <p:nvPr/>
        </p:nvSpPr>
        <p:spPr>
          <a:xfrm>
            <a:off x="1370239" y="2734382"/>
            <a:ext cx="10194280" cy="346075"/>
          </a:xfrm>
          <a:prstGeom prst="rect">
            <a:avLst/>
          </a:prstGeom>
        </p:spPr>
        <p:txBody>
          <a:bodyPr lIns="0" tIns="0" rIns="0" bIns="0" rtlCol="0" anchor="t">
            <a:spAutoFit/>
          </a:bodyPr>
          <a:lstStyle/>
          <a:p>
            <a:pPr algn="ctr">
              <a:lnSpc>
                <a:spcPts val="2674"/>
              </a:lnSpc>
              <a:spcBef>
                <a:spcPct val="0"/>
              </a:spcBef>
            </a:pPr>
            <a:r>
              <a:rPr lang="en-US" sz="2499">
                <a:solidFill>
                  <a:srgbClr val="000000"/>
                </a:solidFill>
                <a:latin typeface="DM Sans Bold"/>
              </a:rPr>
              <a:t>It is a dimension table storing state and location related attributes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0019" y="3336054"/>
            <a:ext cx="15487962" cy="3550919"/>
          </a:xfrm>
          <a:prstGeom prst="rect">
            <a:avLst/>
          </a:prstGeom>
        </p:spPr>
        <p:txBody>
          <a:bodyPr lIns="0" tIns="0" rIns="0" bIns="0" rtlCol="0" anchor="t">
            <a:spAutoFit/>
          </a:bodyPr>
          <a:lstStyle/>
          <a:p>
            <a:pPr algn="ctr">
              <a:lnSpc>
                <a:spcPts val="26039"/>
              </a:lnSpc>
            </a:pPr>
            <a:r>
              <a:rPr lang="en-US" sz="27999">
                <a:solidFill>
                  <a:srgbClr val="000000"/>
                </a:solidFill>
                <a:latin typeface="DM Sans Bold"/>
              </a:rPr>
              <a:t>1</a:t>
            </a:r>
          </a:p>
        </p:txBody>
      </p:sp>
      <p:sp>
        <p:nvSpPr>
          <p:cNvPr id="3" name="TextBox 3"/>
          <p:cNvSpPr txBox="1"/>
          <p:nvPr/>
        </p:nvSpPr>
        <p:spPr>
          <a:xfrm>
            <a:off x="1400019" y="6383675"/>
            <a:ext cx="15487962" cy="810006"/>
          </a:xfrm>
          <a:prstGeom prst="rect">
            <a:avLst/>
          </a:prstGeom>
        </p:spPr>
        <p:txBody>
          <a:bodyPr lIns="0" tIns="0" rIns="0" bIns="0" rtlCol="0" anchor="t">
            <a:spAutoFit/>
          </a:bodyPr>
          <a:lstStyle/>
          <a:p>
            <a:pPr algn="ctr">
              <a:lnSpc>
                <a:spcPts val="5951"/>
              </a:lnSpc>
            </a:pPr>
            <a:r>
              <a:rPr lang="en-US" sz="6399" spc="1491">
                <a:solidFill>
                  <a:srgbClr val="000000"/>
                </a:solidFill>
                <a:latin typeface="DM Sans Bold"/>
              </a:rPr>
              <a:t>FACT TABLE</a:t>
            </a:r>
          </a:p>
        </p:txBody>
      </p:sp>
      <p:sp>
        <p:nvSpPr>
          <p:cNvPr id="4" name="AutoShape 4"/>
          <p:cNvSpPr/>
          <p:nvPr/>
        </p:nvSpPr>
        <p:spPr>
          <a:xfrm flipV="1">
            <a:off x="1028700" y="1123950"/>
            <a:ext cx="1006565" cy="0"/>
          </a:xfrm>
          <a:prstGeom prst="line">
            <a:avLst/>
          </a:prstGeom>
          <a:ln w="190500" cap="flat">
            <a:solidFill>
              <a:srgbClr val="000000"/>
            </a:solidFill>
            <a:prstDash val="solid"/>
            <a:headEnd type="none" w="sm" len="sm"/>
            <a:tailEnd type="none" w="sm" len="sm"/>
          </a:ln>
        </p:spPr>
      </p:sp>
      <p:sp>
        <p:nvSpPr>
          <p:cNvPr id="5" name="Freeform 5"/>
          <p:cNvSpPr/>
          <p:nvPr/>
        </p:nvSpPr>
        <p:spPr>
          <a:xfrm rot="5400000">
            <a:off x="14577199" y="6583757"/>
            <a:ext cx="1249403" cy="4114800"/>
          </a:xfrm>
          <a:custGeom>
            <a:avLst/>
            <a:gdLst/>
            <a:ahLst/>
            <a:cxnLst/>
            <a:rect l="l" t="t" r="r" b="b"/>
            <a:pathLst>
              <a:path w="1249403" h="4114800">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33450" y="2287501"/>
            <a:ext cx="0" cy="1006565"/>
          </a:xfrm>
          <a:prstGeom prst="line">
            <a:avLst/>
          </a:prstGeom>
          <a:ln w="190500" cap="flat">
            <a:solidFill>
              <a:srgbClr val="000000"/>
            </a:solidFill>
            <a:prstDash val="solid"/>
            <a:headEnd type="none" w="sm" len="sm"/>
            <a:tailEnd type="none" w="sm" len="sm"/>
          </a:ln>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FACT TABLE</a:t>
            </a:r>
          </a:p>
        </p:txBody>
      </p:sp>
      <p:sp>
        <p:nvSpPr>
          <p:cNvPr id="5" name="TextBox 5"/>
          <p:cNvSpPr txBox="1"/>
          <p:nvPr/>
        </p:nvSpPr>
        <p:spPr>
          <a:xfrm>
            <a:off x="1337571" y="2249491"/>
            <a:ext cx="884486" cy="368427"/>
          </a:xfrm>
          <a:prstGeom prst="rect">
            <a:avLst/>
          </a:prstGeom>
        </p:spPr>
        <p:txBody>
          <a:bodyPr lIns="0" tIns="0" rIns="0" bIns="0" rtlCol="0" anchor="t">
            <a:spAutoFit/>
          </a:bodyPr>
          <a:lstStyle/>
          <a:p>
            <a:pPr algn="ctr">
              <a:lnSpc>
                <a:spcPts val="2888"/>
              </a:lnSpc>
              <a:spcBef>
                <a:spcPct val="0"/>
              </a:spcBef>
            </a:pPr>
            <a:r>
              <a:rPr lang="en-US" sz="2699">
                <a:solidFill>
                  <a:srgbClr val="8338EC"/>
                </a:solidFill>
                <a:latin typeface="DM Sans Bold"/>
              </a:rPr>
              <a:t>FACT</a:t>
            </a:r>
          </a:p>
        </p:txBody>
      </p:sp>
      <p:sp>
        <p:nvSpPr>
          <p:cNvPr id="6" name="TextBox 6"/>
          <p:cNvSpPr txBox="1"/>
          <p:nvPr/>
        </p:nvSpPr>
        <p:spPr>
          <a:xfrm>
            <a:off x="1337571" y="2714089"/>
            <a:ext cx="10010740" cy="579977"/>
          </a:xfrm>
          <a:prstGeom prst="rect">
            <a:avLst/>
          </a:prstGeom>
        </p:spPr>
        <p:txBody>
          <a:bodyPr lIns="0" tIns="0" rIns="0" bIns="0" rtlCol="0" anchor="t">
            <a:spAutoFit/>
          </a:bodyPr>
          <a:lstStyle/>
          <a:p>
            <a:pPr>
              <a:lnSpc>
                <a:spcPts val="2263"/>
              </a:lnSpc>
              <a:spcBef>
                <a:spcPct val="0"/>
              </a:spcBef>
            </a:pPr>
            <a:r>
              <a:rPr lang="en-US" sz="2115">
                <a:solidFill>
                  <a:srgbClr val="000000"/>
                </a:solidFill>
                <a:latin typeface="DM Sans Bold"/>
              </a:rPr>
              <a:t>A fact table stores (Majors) quantitative data for analysis in data warehousing, surrounded by dimension tables, facilitating business insights.</a:t>
            </a:r>
          </a:p>
        </p:txBody>
      </p:sp>
      <p:pic>
        <p:nvPicPr>
          <p:cNvPr id="8" name="Picture 7">
            <a:extLst>
              <a:ext uri="{FF2B5EF4-FFF2-40B4-BE49-F238E27FC236}">
                <a16:creationId xmlns:a16="http://schemas.microsoft.com/office/drawing/2014/main" id="{85A6C50A-CFC2-3A9D-C371-DD59005FBEF9}"/>
              </a:ext>
            </a:extLst>
          </p:cNvPr>
          <p:cNvPicPr>
            <a:picLocks noChangeAspect="1"/>
          </p:cNvPicPr>
          <p:nvPr/>
        </p:nvPicPr>
        <p:blipFill>
          <a:blip r:embed="rId2"/>
          <a:stretch>
            <a:fillRect/>
          </a:stretch>
        </p:blipFill>
        <p:spPr>
          <a:xfrm>
            <a:off x="511074" y="4305300"/>
            <a:ext cx="17110166" cy="490659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28700" y="1123950"/>
            <a:ext cx="1006565" cy="0"/>
          </a:xfrm>
          <a:prstGeom prst="line">
            <a:avLst/>
          </a:prstGeom>
          <a:ln w="190500" cap="flat">
            <a:solidFill>
              <a:srgbClr val="000000"/>
            </a:solidFill>
            <a:prstDash val="solid"/>
            <a:headEnd type="none" w="sm" len="sm"/>
            <a:tailEnd type="none" w="sm" len="sm"/>
          </a:ln>
        </p:spPr>
      </p:sp>
      <p:sp>
        <p:nvSpPr>
          <p:cNvPr id="3" name="Freeform 3"/>
          <p:cNvSpPr/>
          <p:nvPr/>
        </p:nvSpPr>
        <p:spPr>
          <a:xfrm rot="5400000">
            <a:off x="14577199" y="6583757"/>
            <a:ext cx="1249403" cy="4114800"/>
          </a:xfrm>
          <a:custGeom>
            <a:avLst/>
            <a:gdLst/>
            <a:ahLst/>
            <a:cxnLst/>
            <a:rect l="l" t="t" r="r" b="b"/>
            <a:pathLst>
              <a:path w="1249403" h="4114800">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24443" y="3413257"/>
            <a:ext cx="15487962" cy="810006"/>
          </a:xfrm>
          <a:prstGeom prst="rect">
            <a:avLst/>
          </a:prstGeom>
        </p:spPr>
        <p:txBody>
          <a:bodyPr lIns="0" tIns="0" rIns="0" bIns="0" rtlCol="0" anchor="t">
            <a:spAutoFit/>
          </a:bodyPr>
          <a:lstStyle/>
          <a:p>
            <a:pPr algn="ctr">
              <a:lnSpc>
                <a:spcPts val="5951"/>
              </a:lnSpc>
            </a:pPr>
            <a:r>
              <a:rPr lang="en-US" sz="6399" spc="1491">
                <a:solidFill>
                  <a:srgbClr val="000000"/>
                </a:solidFill>
                <a:latin typeface="DM Sans"/>
              </a:rPr>
              <a:t> ORKFLOW</a:t>
            </a:r>
          </a:p>
        </p:txBody>
      </p:sp>
      <p:sp>
        <p:nvSpPr>
          <p:cNvPr id="5" name="Freeform 5"/>
          <p:cNvSpPr/>
          <p:nvPr/>
        </p:nvSpPr>
        <p:spPr>
          <a:xfrm>
            <a:off x="5590245" y="3329735"/>
            <a:ext cx="827861" cy="815125"/>
          </a:xfrm>
          <a:custGeom>
            <a:avLst/>
            <a:gdLst/>
            <a:ahLst/>
            <a:cxnLst/>
            <a:rect l="l" t="t" r="r" b="b"/>
            <a:pathLst>
              <a:path w="827861" h="815125">
                <a:moveTo>
                  <a:pt x="0" y="0"/>
                </a:moveTo>
                <a:lnTo>
                  <a:pt x="827862" y="0"/>
                </a:lnTo>
                <a:lnTo>
                  <a:pt x="827862" y="815125"/>
                </a:lnTo>
                <a:lnTo>
                  <a:pt x="0" y="815125"/>
                </a:lnTo>
                <a:lnTo>
                  <a:pt x="0" y="0"/>
                </a:lnTo>
                <a:close/>
              </a:path>
            </a:pathLst>
          </a:custGeom>
          <a:blipFill>
            <a:blip r:embed="rId4"/>
            <a:stretch>
              <a:fillRect/>
            </a:stretch>
          </a:blipFill>
        </p:spPr>
      </p:sp>
      <p:sp>
        <p:nvSpPr>
          <p:cNvPr id="6" name="TextBox 6"/>
          <p:cNvSpPr txBox="1"/>
          <p:nvPr/>
        </p:nvSpPr>
        <p:spPr>
          <a:xfrm>
            <a:off x="3165948" y="4832307"/>
            <a:ext cx="12424178" cy="1152016"/>
          </a:xfrm>
          <a:prstGeom prst="rect">
            <a:avLst/>
          </a:prstGeom>
        </p:spPr>
        <p:txBody>
          <a:bodyPr lIns="0" tIns="0" rIns="0" bIns="0" rtlCol="0" anchor="t">
            <a:spAutoFit/>
          </a:bodyPr>
          <a:lstStyle/>
          <a:p>
            <a:pPr>
              <a:lnSpc>
                <a:spcPts val="3053"/>
              </a:lnSpc>
              <a:spcBef>
                <a:spcPct val="0"/>
              </a:spcBef>
            </a:pPr>
            <a:r>
              <a:rPr lang="en-US" sz="2853">
                <a:solidFill>
                  <a:srgbClr val="000000"/>
                </a:solidFill>
                <a:latin typeface="DM Sans Bold"/>
              </a:rPr>
              <a:t>Informatica Workflow is a sequence of tasks to </a:t>
            </a:r>
            <a:r>
              <a:rPr lang="en-US" sz="2853">
                <a:solidFill>
                  <a:srgbClr val="F68953"/>
                </a:solidFill>
                <a:latin typeface="DM Sans Bold"/>
              </a:rPr>
              <a:t>process</a:t>
            </a:r>
            <a:r>
              <a:rPr lang="en-US" sz="2853">
                <a:solidFill>
                  <a:srgbClr val="000000"/>
                </a:solidFill>
                <a:latin typeface="DM Sans Bold"/>
              </a:rPr>
              <a:t>, </a:t>
            </a:r>
            <a:r>
              <a:rPr lang="en-US" sz="2853">
                <a:solidFill>
                  <a:srgbClr val="C7C805"/>
                </a:solidFill>
                <a:latin typeface="DM Sans Bold"/>
              </a:rPr>
              <a:t>transform</a:t>
            </a:r>
            <a:r>
              <a:rPr lang="en-US" sz="2853">
                <a:solidFill>
                  <a:srgbClr val="000000"/>
                </a:solidFill>
                <a:latin typeface="DM Sans Bold"/>
              </a:rPr>
              <a:t>, and </a:t>
            </a:r>
            <a:r>
              <a:rPr lang="en-US" sz="2853">
                <a:solidFill>
                  <a:srgbClr val="4BB35D"/>
                </a:solidFill>
                <a:latin typeface="DM Sans Bold"/>
              </a:rPr>
              <a:t>integrate </a:t>
            </a:r>
            <a:r>
              <a:rPr lang="en-US" sz="2853">
                <a:solidFill>
                  <a:srgbClr val="000000"/>
                </a:solidFill>
                <a:latin typeface="DM Sans Bold"/>
              </a:rPr>
              <a:t>data between applications, databases, or data warehouses.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933450" y="2223011"/>
            <a:ext cx="0" cy="1570419"/>
          </a:xfrm>
          <a:prstGeom prst="line">
            <a:avLst/>
          </a:prstGeom>
          <a:ln w="190500" cap="flat">
            <a:solidFill>
              <a:srgbClr val="000000"/>
            </a:solidFill>
            <a:prstDash val="solid"/>
            <a:headEnd type="none" w="sm" len="sm"/>
            <a:tailEnd type="none" w="sm" len="sm"/>
          </a:ln>
        </p:spPr>
      </p:sp>
      <p:sp>
        <p:nvSpPr>
          <p:cNvPr id="3" name="Freeform 3"/>
          <p:cNvSpPr/>
          <p:nvPr/>
        </p:nvSpPr>
        <p:spPr>
          <a:xfrm>
            <a:off x="4831971" y="5637794"/>
            <a:ext cx="8310470" cy="3107116"/>
          </a:xfrm>
          <a:custGeom>
            <a:avLst/>
            <a:gdLst/>
            <a:ahLst/>
            <a:cxnLst/>
            <a:rect l="l" t="t" r="r" b="b"/>
            <a:pathLst>
              <a:path w="8310470" h="3107116">
                <a:moveTo>
                  <a:pt x="0" y="0"/>
                </a:moveTo>
                <a:lnTo>
                  <a:pt x="8310471" y="0"/>
                </a:lnTo>
                <a:lnTo>
                  <a:pt x="8310471" y="3107115"/>
                </a:lnTo>
                <a:lnTo>
                  <a:pt x="0" y="3107115"/>
                </a:lnTo>
                <a:lnTo>
                  <a:pt x="0" y="0"/>
                </a:lnTo>
                <a:close/>
              </a:path>
            </a:pathLst>
          </a:custGeom>
          <a:blipFill>
            <a:blip r:embed="rId2"/>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WORKFLOW - 1</a:t>
            </a:r>
          </a:p>
        </p:txBody>
      </p:sp>
      <p:sp>
        <p:nvSpPr>
          <p:cNvPr id="5" name="TextBox 5"/>
          <p:cNvSpPr txBox="1"/>
          <p:nvPr/>
        </p:nvSpPr>
        <p:spPr>
          <a:xfrm>
            <a:off x="1028700" y="2212504"/>
            <a:ext cx="4261740" cy="368427"/>
          </a:xfrm>
          <a:prstGeom prst="rect">
            <a:avLst/>
          </a:prstGeom>
        </p:spPr>
        <p:txBody>
          <a:bodyPr lIns="0" tIns="0" rIns="0" bIns="0" rtlCol="0" anchor="t">
            <a:spAutoFit/>
          </a:bodyPr>
          <a:lstStyle/>
          <a:p>
            <a:pPr algn="ctr">
              <a:lnSpc>
                <a:spcPts val="2888"/>
              </a:lnSpc>
              <a:spcBef>
                <a:spcPct val="0"/>
              </a:spcBef>
            </a:pPr>
            <a:r>
              <a:rPr lang="en-US" sz="2699">
                <a:solidFill>
                  <a:srgbClr val="8338EC"/>
                </a:solidFill>
                <a:latin typeface="DM Sans Bold"/>
              </a:rPr>
              <a:t>wf_Capstone_Staging</a:t>
            </a:r>
          </a:p>
        </p:txBody>
      </p:sp>
      <p:sp>
        <p:nvSpPr>
          <p:cNvPr id="6" name="TextBox 6"/>
          <p:cNvSpPr txBox="1"/>
          <p:nvPr/>
        </p:nvSpPr>
        <p:spPr>
          <a:xfrm>
            <a:off x="1348209" y="2823277"/>
            <a:ext cx="12028270" cy="970153"/>
          </a:xfrm>
          <a:prstGeom prst="rect">
            <a:avLst/>
          </a:prstGeom>
        </p:spPr>
        <p:txBody>
          <a:bodyPr lIns="0" tIns="0" rIns="0" bIns="0" rtlCol="0" anchor="t">
            <a:spAutoFit/>
          </a:bodyPr>
          <a:lstStyle/>
          <a:p>
            <a:pPr>
              <a:lnSpc>
                <a:spcPts val="2565"/>
              </a:lnSpc>
              <a:spcBef>
                <a:spcPct val="0"/>
              </a:spcBef>
            </a:pPr>
            <a:r>
              <a:rPr lang="en-US" sz="2397">
                <a:solidFill>
                  <a:srgbClr val="000000"/>
                </a:solidFill>
                <a:latin typeface="DM Sans Bold"/>
              </a:rPr>
              <a:t>The staging workflow in Informatica includes a session (s_mC_Staging) that executes a mapping (mc_Staging), depicting data transfer and transformation processes between source and target systems.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933450" y="2223011"/>
            <a:ext cx="0" cy="1570419"/>
          </a:xfrm>
          <a:prstGeom prst="line">
            <a:avLst/>
          </a:prstGeom>
          <a:ln w="190500" cap="flat">
            <a:solidFill>
              <a:srgbClr val="000000"/>
            </a:solidFill>
            <a:prstDash val="solid"/>
            <a:headEnd type="none" w="sm" len="sm"/>
            <a:tailEnd type="none" w="sm" len="sm"/>
          </a:ln>
        </p:spPr>
      </p:sp>
      <p:sp>
        <p:nvSpPr>
          <p:cNvPr id="3" name="Freeform 3"/>
          <p:cNvSpPr/>
          <p:nvPr/>
        </p:nvSpPr>
        <p:spPr>
          <a:xfrm>
            <a:off x="3790669" y="4469747"/>
            <a:ext cx="10146010" cy="4682774"/>
          </a:xfrm>
          <a:custGeom>
            <a:avLst/>
            <a:gdLst/>
            <a:ahLst/>
            <a:cxnLst/>
            <a:rect l="l" t="t" r="r" b="b"/>
            <a:pathLst>
              <a:path w="10146010" h="4682774">
                <a:moveTo>
                  <a:pt x="0" y="0"/>
                </a:moveTo>
                <a:lnTo>
                  <a:pt x="10146010" y="0"/>
                </a:lnTo>
                <a:lnTo>
                  <a:pt x="10146010" y="4682774"/>
                </a:lnTo>
                <a:lnTo>
                  <a:pt x="0" y="4682774"/>
                </a:lnTo>
                <a:lnTo>
                  <a:pt x="0" y="0"/>
                </a:lnTo>
                <a:close/>
              </a:path>
            </a:pathLst>
          </a:custGeom>
          <a:blipFill>
            <a:blip r:embed="rId2"/>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WORKFLOW - 2</a:t>
            </a:r>
          </a:p>
        </p:txBody>
      </p:sp>
      <p:sp>
        <p:nvSpPr>
          <p:cNvPr id="5" name="TextBox 5"/>
          <p:cNvSpPr txBox="1"/>
          <p:nvPr/>
        </p:nvSpPr>
        <p:spPr>
          <a:xfrm>
            <a:off x="1028700" y="2280680"/>
            <a:ext cx="5208527" cy="368427"/>
          </a:xfrm>
          <a:prstGeom prst="rect">
            <a:avLst/>
          </a:prstGeom>
        </p:spPr>
        <p:txBody>
          <a:bodyPr lIns="0" tIns="0" rIns="0" bIns="0" rtlCol="0" anchor="t">
            <a:spAutoFit/>
          </a:bodyPr>
          <a:lstStyle/>
          <a:p>
            <a:pPr algn="ctr">
              <a:lnSpc>
                <a:spcPts val="2888"/>
              </a:lnSpc>
              <a:spcBef>
                <a:spcPct val="0"/>
              </a:spcBef>
            </a:pPr>
            <a:r>
              <a:rPr lang="en-US" sz="2699">
                <a:solidFill>
                  <a:srgbClr val="8338EC"/>
                </a:solidFill>
                <a:latin typeface="DM Sans Bold"/>
              </a:rPr>
              <a:t>wf_Capstone_DIMENSIONS</a:t>
            </a:r>
          </a:p>
        </p:txBody>
      </p:sp>
      <p:sp>
        <p:nvSpPr>
          <p:cNvPr id="6" name="TextBox 6"/>
          <p:cNvSpPr txBox="1"/>
          <p:nvPr/>
        </p:nvSpPr>
        <p:spPr>
          <a:xfrm>
            <a:off x="1337571" y="3005434"/>
            <a:ext cx="10808204" cy="640118"/>
          </a:xfrm>
          <a:prstGeom prst="rect">
            <a:avLst/>
          </a:prstGeom>
        </p:spPr>
        <p:txBody>
          <a:bodyPr lIns="0" tIns="0" rIns="0" bIns="0" rtlCol="0" anchor="t">
            <a:spAutoFit/>
          </a:bodyPr>
          <a:lstStyle/>
          <a:p>
            <a:pPr>
              <a:lnSpc>
                <a:spcPts val="2526"/>
              </a:lnSpc>
              <a:spcBef>
                <a:spcPct val="0"/>
              </a:spcBef>
            </a:pPr>
            <a:r>
              <a:rPr lang="en-US" sz="2361">
                <a:solidFill>
                  <a:srgbClr val="000000"/>
                </a:solidFill>
                <a:latin typeface="DM Sans Bold"/>
              </a:rPr>
              <a:t>The dimensions workflow in Informatica includes THREE sessions (s_mC_DIM_Bank_Details, s_mC_DIM_Loan_Details, s_mC_DIM_State)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933450" y="2223011"/>
            <a:ext cx="0" cy="1570419"/>
          </a:xfrm>
          <a:prstGeom prst="line">
            <a:avLst/>
          </a:prstGeom>
          <a:ln w="190500" cap="flat">
            <a:solidFill>
              <a:srgbClr val="000000"/>
            </a:solidFill>
            <a:prstDash val="solid"/>
            <a:headEnd type="none" w="sm" len="sm"/>
            <a:tailEnd type="none" w="sm" len="sm"/>
          </a:ln>
        </p:spPr>
      </p:sp>
      <p:sp>
        <p:nvSpPr>
          <p:cNvPr id="3" name="Freeform 3"/>
          <p:cNvSpPr/>
          <p:nvPr/>
        </p:nvSpPr>
        <p:spPr>
          <a:xfrm>
            <a:off x="3638005" y="4707431"/>
            <a:ext cx="11406608" cy="4786946"/>
          </a:xfrm>
          <a:custGeom>
            <a:avLst/>
            <a:gdLst/>
            <a:ahLst/>
            <a:cxnLst/>
            <a:rect l="l" t="t" r="r" b="b"/>
            <a:pathLst>
              <a:path w="11406608" h="4786946">
                <a:moveTo>
                  <a:pt x="0" y="0"/>
                </a:moveTo>
                <a:lnTo>
                  <a:pt x="11406607" y="0"/>
                </a:lnTo>
                <a:lnTo>
                  <a:pt x="11406607" y="4786946"/>
                </a:lnTo>
                <a:lnTo>
                  <a:pt x="0" y="4786946"/>
                </a:lnTo>
                <a:lnTo>
                  <a:pt x="0" y="0"/>
                </a:lnTo>
                <a:close/>
              </a:path>
            </a:pathLst>
          </a:custGeom>
          <a:blipFill>
            <a:blip r:embed="rId2"/>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WORKFLOW - 3</a:t>
            </a:r>
          </a:p>
        </p:txBody>
      </p:sp>
      <p:sp>
        <p:nvSpPr>
          <p:cNvPr id="5" name="TextBox 5"/>
          <p:cNvSpPr txBox="1"/>
          <p:nvPr/>
        </p:nvSpPr>
        <p:spPr>
          <a:xfrm>
            <a:off x="905003" y="2280680"/>
            <a:ext cx="5208527" cy="368427"/>
          </a:xfrm>
          <a:prstGeom prst="rect">
            <a:avLst/>
          </a:prstGeom>
        </p:spPr>
        <p:txBody>
          <a:bodyPr lIns="0" tIns="0" rIns="0" bIns="0" rtlCol="0" anchor="t">
            <a:spAutoFit/>
          </a:bodyPr>
          <a:lstStyle/>
          <a:p>
            <a:pPr algn="ctr">
              <a:lnSpc>
                <a:spcPts val="2888"/>
              </a:lnSpc>
              <a:spcBef>
                <a:spcPct val="0"/>
              </a:spcBef>
            </a:pPr>
            <a:r>
              <a:rPr lang="en-US" sz="2699">
                <a:solidFill>
                  <a:srgbClr val="8338EC"/>
                </a:solidFill>
                <a:latin typeface="DM Sans Bold"/>
              </a:rPr>
              <a:t>wf_Capstone_Fact_Table</a:t>
            </a:r>
          </a:p>
        </p:txBody>
      </p:sp>
      <p:sp>
        <p:nvSpPr>
          <p:cNvPr id="6" name="TextBox 6"/>
          <p:cNvSpPr txBox="1"/>
          <p:nvPr/>
        </p:nvSpPr>
        <p:spPr>
          <a:xfrm>
            <a:off x="1348209" y="3123566"/>
            <a:ext cx="11288636" cy="549801"/>
          </a:xfrm>
          <a:prstGeom prst="rect">
            <a:avLst/>
          </a:prstGeom>
        </p:spPr>
        <p:txBody>
          <a:bodyPr lIns="0" tIns="0" rIns="0" bIns="0" rtlCol="0" anchor="t">
            <a:spAutoFit/>
          </a:bodyPr>
          <a:lstStyle/>
          <a:p>
            <a:pPr>
              <a:lnSpc>
                <a:spcPts val="2149"/>
              </a:lnSpc>
              <a:spcBef>
                <a:spcPct val="0"/>
              </a:spcBef>
            </a:pPr>
            <a:r>
              <a:rPr lang="en-US" sz="2008">
                <a:solidFill>
                  <a:srgbClr val="000000"/>
                </a:solidFill>
                <a:latin typeface="DM Sans Bold"/>
              </a:rPr>
              <a:t>The Fact Table workflow is executed once the DIMENSIONS workflow is successfully executed, this allows for proper data population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33450" y="2340801"/>
            <a:ext cx="0" cy="1144946"/>
          </a:xfrm>
          <a:prstGeom prst="line">
            <a:avLst/>
          </a:prstGeom>
          <a:ln w="190500" cap="flat">
            <a:solidFill>
              <a:srgbClr val="000000"/>
            </a:solidFill>
            <a:prstDash val="solid"/>
            <a:headEnd type="none" w="sm" len="sm"/>
            <a:tailEnd type="none" w="sm" len="sm"/>
          </a:ln>
        </p:spPr>
      </p:sp>
      <p:sp>
        <p:nvSpPr>
          <p:cNvPr id="3" name="Freeform 3"/>
          <p:cNvSpPr/>
          <p:nvPr/>
        </p:nvSpPr>
        <p:spPr>
          <a:xfrm>
            <a:off x="1986493" y="4949096"/>
            <a:ext cx="5557413" cy="4477374"/>
          </a:xfrm>
          <a:custGeom>
            <a:avLst/>
            <a:gdLst/>
            <a:ahLst/>
            <a:cxnLst/>
            <a:rect l="l" t="t" r="r" b="b"/>
            <a:pathLst>
              <a:path w="5557413" h="4477374">
                <a:moveTo>
                  <a:pt x="0" y="0"/>
                </a:moveTo>
                <a:lnTo>
                  <a:pt x="5557413" y="0"/>
                </a:lnTo>
                <a:lnTo>
                  <a:pt x="5557413" y="4477375"/>
                </a:lnTo>
                <a:lnTo>
                  <a:pt x="0" y="4477375"/>
                </a:lnTo>
                <a:lnTo>
                  <a:pt x="0" y="0"/>
                </a:lnTo>
                <a:close/>
              </a:path>
            </a:pathLst>
          </a:custGeom>
          <a:blipFill>
            <a:blip r:embed="rId2"/>
            <a:stretch>
              <a:fillRect/>
            </a:stretch>
          </a:blipFill>
        </p:spPr>
      </p:sp>
      <p:sp>
        <p:nvSpPr>
          <p:cNvPr id="4" name="Freeform 4"/>
          <p:cNvSpPr/>
          <p:nvPr/>
        </p:nvSpPr>
        <p:spPr>
          <a:xfrm>
            <a:off x="9731691" y="4949096"/>
            <a:ext cx="5576117" cy="4477374"/>
          </a:xfrm>
          <a:custGeom>
            <a:avLst/>
            <a:gdLst/>
            <a:ahLst/>
            <a:cxnLst/>
            <a:rect l="l" t="t" r="r" b="b"/>
            <a:pathLst>
              <a:path w="5576117" h="4477374">
                <a:moveTo>
                  <a:pt x="0" y="0"/>
                </a:moveTo>
                <a:lnTo>
                  <a:pt x="5576117" y="0"/>
                </a:lnTo>
                <a:lnTo>
                  <a:pt x="5576117" y="4477375"/>
                </a:lnTo>
                <a:lnTo>
                  <a:pt x="0" y="4477375"/>
                </a:lnTo>
                <a:lnTo>
                  <a:pt x="0" y="0"/>
                </a:lnTo>
                <a:close/>
              </a:path>
            </a:pathLst>
          </a:custGeom>
          <a:blipFill>
            <a:blip r:embed="rId3"/>
            <a:stretch>
              <a:fillRect/>
            </a:stretch>
          </a:blipFill>
        </p:spPr>
      </p:sp>
      <p:sp>
        <p:nvSpPr>
          <p:cNvPr id="5" name="Freeform 5"/>
          <p:cNvSpPr/>
          <p:nvPr/>
        </p:nvSpPr>
        <p:spPr>
          <a:xfrm>
            <a:off x="5592551" y="787875"/>
            <a:ext cx="798081" cy="913931"/>
          </a:xfrm>
          <a:custGeom>
            <a:avLst/>
            <a:gdLst/>
            <a:ahLst/>
            <a:cxnLst/>
            <a:rect l="l" t="t" r="r" b="b"/>
            <a:pathLst>
              <a:path w="798081" h="913931">
                <a:moveTo>
                  <a:pt x="0" y="0"/>
                </a:moveTo>
                <a:lnTo>
                  <a:pt x="798081" y="0"/>
                </a:lnTo>
                <a:lnTo>
                  <a:pt x="798081" y="913931"/>
                </a:lnTo>
                <a:lnTo>
                  <a:pt x="0" y="913931"/>
                </a:lnTo>
                <a:lnTo>
                  <a:pt x="0" y="0"/>
                </a:lnTo>
                <a:close/>
              </a:path>
            </a:pathLst>
          </a:custGeom>
          <a:blipFill>
            <a:blip r:embed="rId4"/>
            <a:stretch>
              <a:fillRect/>
            </a:stretch>
          </a:blipFill>
        </p:spPr>
      </p:sp>
      <p:sp>
        <p:nvSpPr>
          <p:cNvPr id="6" name="TextBox 6"/>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PMCMD</a:t>
            </a:r>
          </a:p>
        </p:txBody>
      </p:sp>
      <p:sp>
        <p:nvSpPr>
          <p:cNvPr id="7" name="TextBox 7"/>
          <p:cNvSpPr txBox="1"/>
          <p:nvPr/>
        </p:nvSpPr>
        <p:spPr>
          <a:xfrm>
            <a:off x="1260494" y="2485282"/>
            <a:ext cx="9462195" cy="884912"/>
          </a:xfrm>
          <a:prstGeom prst="rect">
            <a:avLst/>
          </a:prstGeom>
        </p:spPr>
        <p:txBody>
          <a:bodyPr lIns="0" tIns="0" rIns="0" bIns="0" rtlCol="0" anchor="t">
            <a:spAutoFit/>
          </a:bodyPr>
          <a:lstStyle/>
          <a:p>
            <a:pPr>
              <a:lnSpc>
                <a:spcPts val="2321"/>
              </a:lnSpc>
              <a:spcBef>
                <a:spcPct val="0"/>
              </a:spcBef>
            </a:pPr>
            <a:r>
              <a:rPr lang="en-US" sz="2170">
                <a:solidFill>
                  <a:srgbClr val="000000"/>
                </a:solidFill>
                <a:latin typeface="DM Sans Bold"/>
              </a:rPr>
              <a:t>The pmcmd command in Informatica PowerCenter is a command-line utility used for running tasks, workflows, and managing Informatica objects from a command line or script.</a:t>
            </a:r>
          </a:p>
        </p:txBody>
      </p:sp>
      <p:sp>
        <p:nvSpPr>
          <p:cNvPr id="8" name="TextBox 8"/>
          <p:cNvSpPr txBox="1"/>
          <p:nvPr/>
        </p:nvSpPr>
        <p:spPr>
          <a:xfrm>
            <a:off x="1986493" y="4347579"/>
            <a:ext cx="5479713" cy="312000"/>
          </a:xfrm>
          <a:prstGeom prst="rect">
            <a:avLst/>
          </a:prstGeom>
        </p:spPr>
        <p:txBody>
          <a:bodyPr lIns="0" tIns="0" rIns="0" bIns="0" rtlCol="0" anchor="t">
            <a:spAutoFit/>
          </a:bodyPr>
          <a:lstStyle/>
          <a:p>
            <a:pPr algn="ctr">
              <a:lnSpc>
                <a:spcPts val="2363"/>
              </a:lnSpc>
              <a:spcBef>
                <a:spcPct val="0"/>
              </a:spcBef>
            </a:pPr>
            <a:r>
              <a:rPr lang="en-US" sz="2209">
                <a:solidFill>
                  <a:srgbClr val="000000"/>
                </a:solidFill>
                <a:latin typeface="DM Sans Bold"/>
              </a:rPr>
              <a:t>To execute wf_Capstone_DIMENSIONS</a:t>
            </a:r>
          </a:p>
        </p:txBody>
      </p:sp>
      <p:sp>
        <p:nvSpPr>
          <p:cNvPr id="9" name="TextBox 9"/>
          <p:cNvSpPr txBox="1"/>
          <p:nvPr/>
        </p:nvSpPr>
        <p:spPr>
          <a:xfrm>
            <a:off x="9779893" y="4347579"/>
            <a:ext cx="5479713" cy="312000"/>
          </a:xfrm>
          <a:prstGeom prst="rect">
            <a:avLst/>
          </a:prstGeom>
        </p:spPr>
        <p:txBody>
          <a:bodyPr lIns="0" tIns="0" rIns="0" bIns="0" rtlCol="0" anchor="t">
            <a:spAutoFit/>
          </a:bodyPr>
          <a:lstStyle/>
          <a:p>
            <a:pPr algn="ctr">
              <a:lnSpc>
                <a:spcPts val="2363"/>
              </a:lnSpc>
              <a:spcBef>
                <a:spcPct val="0"/>
              </a:spcBef>
            </a:pPr>
            <a:r>
              <a:rPr lang="en-US" sz="2209">
                <a:solidFill>
                  <a:srgbClr val="000000"/>
                </a:solidFill>
                <a:latin typeface="DM Sans Bold"/>
              </a:rPr>
              <a:t>To execute wf_Capstone_Fact_Table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28720" y="104151"/>
            <a:ext cx="9514496" cy="9873533"/>
          </a:xfrm>
          <a:custGeom>
            <a:avLst/>
            <a:gdLst/>
            <a:ahLst/>
            <a:cxnLst/>
            <a:rect l="l" t="t" r="r" b="b"/>
            <a:pathLst>
              <a:path w="9514496" h="9873533">
                <a:moveTo>
                  <a:pt x="0" y="0"/>
                </a:moveTo>
                <a:lnTo>
                  <a:pt x="9514496" y="0"/>
                </a:lnTo>
                <a:lnTo>
                  <a:pt x="9514496" y="9873533"/>
                </a:lnTo>
                <a:lnTo>
                  <a:pt x="0" y="98735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57295" y="3469463"/>
            <a:ext cx="14540799" cy="5650677"/>
          </a:xfrm>
          <a:prstGeom prst="rect">
            <a:avLst/>
          </a:prstGeom>
        </p:spPr>
        <p:txBody>
          <a:bodyPr lIns="0" tIns="0" rIns="0" bIns="0" rtlCol="0" anchor="t">
            <a:spAutoFit/>
          </a:bodyPr>
          <a:lstStyle/>
          <a:p>
            <a:pPr>
              <a:lnSpc>
                <a:spcPts val="6420"/>
              </a:lnSpc>
            </a:pPr>
            <a:r>
              <a:rPr lang="en-US" sz="3963">
                <a:solidFill>
                  <a:srgbClr val="000000"/>
                </a:solidFill>
                <a:latin typeface="DM Sans Bold"/>
              </a:rPr>
              <a:t>Introduction</a:t>
            </a:r>
          </a:p>
          <a:p>
            <a:pPr>
              <a:lnSpc>
                <a:spcPts val="6420"/>
              </a:lnSpc>
            </a:pPr>
            <a:r>
              <a:rPr lang="en-US" sz="3963">
                <a:solidFill>
                  <a:srgbClr val="000000"/>
                </a:solidFill>
                <a:latin typeface="DM Sans Bold"/>
              </a:rPr>
              <a:t>Source</a:t>
            </a:r>
          </a:p>
          <a:p>
            <a:pPr>
              <a:lnSpc>
                <a:spcPts val="6420"/>
              </a:lnSpc>
            </a:pPr>
            <a:r>
              <a:rPr lang="en-US" sz="3963">
                <a:solidFill>
                  <a:srgbClr val="000000"/>
                </a:solidFill>
                <a:latin typeface="DM Sans Bold"/>
              </a:rPr>
              <a:t>Data warehouse Data Model</a:t>
            </a:r>
          </a:p>
          <a:p>
            <a:pPr>
              <a:lnSpc>
                <a:spcPts val="6420"/>
              </a:lnSpc>
            </a:pPr>
            <a:r>
              <a:rPr lang="en-US" sz="3963">
                <a:solidFill>
                  <a:srgbClr val="000000"/>
                </a:solidFill>
                <a:latin typeface="DM Sans Bold"/>
              </a:rPr>
              <a:t>Mappings</a:t>
            </a:r>
          </a:p>
          <a:p>
            <a:pPr>
              <a:lnSpc>
                <a:spcPts val="6420"/>
              </a:lnSpc>
            </a:pPr>
            <a:r>
              <a:rPr lang="en-US" sz="3963">
                <a:solidFill>
                  <a:srgbClr val="000000"/>
                </a:solidFill>
                <a:latin typeface="DM Sans Bold"/>
              </a:rPr>
              <a:t>Workflow</a:t>
            </a:r>
          </a:p>
          <a:p>
            <a:pPr>
              <a:lnSpc>
                <a:spcPts val="6420"/>
              </a:lnSpc>
            </a:pPr>
            <a:r>
              <a:rPr lang="en-US" sz="3963">
                <a:solidFill>
                  <a:srgbClr val="000000"/>
                </a:solidFill>
                <a:latin typeface="DM Sans Bold"/>
              </a:rPr>
              <a:t>Parameters, Dependency, PMCMD</a:t>
            </a:r>
          </a:p>
          <a:p>
            <a:pPr>
              <a:lnSpc>
                <a:spcPts val="6420"/>
              </a:lnSpc>
            </a:pPr>
            <a:r>
              <a:rPr lang="en-US" sz="3963">
                <a:solidFill>
                  <a:srgbClr val="000000"/>
                </a:solidFill>
                <a:latin typeface="DM Sans Bold"/>
              </a:rPr>
              <a:t>Derived Insights</a:t>
            </a:r>
          </a:p>
        </p:txBody>
      </p:sp>
      <p:sp>
        <p:nvSpPr>
          <p:cNvPr id="4" name="Freeform 4"/>
          <p:cNvSpPr/>
          <p:nvPr/>
        </p:nvSpPr>
        <p:spPr>
          <a:xfrm>
            <a:off x="9144000" y="3631388"/>
            <a:ext cx="8999981" cy="5350898"/>
          </a:xfrm>
          <a:custGeom>
            <a:avLst/>
            <a:gdLst/>
            <a:ahLst/>
            <a:cxnLst/>
            <a:rect l="l" t="t" r="r" b="b"/>
            <a:pathLst>
              <a:path w="8999981" h="5350898">
                <a:moveTo>
                  <a:pt x="0" y="0"/>
                </a:moveTo>
                <a:lnTo>
                  <a:pt x="8999981" y="0"/>
                </a:lnTo>
                <a:lnTo>
                  <a:pt x="8999981" y="5350898"/>
                </a:lnTo>
                <a:lnTo>
                  <a:pt x="0" y="53508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667" y="1312019"/>
            <a:ext cx="4534793" cy="1188613"/>
          </a:xfrm>
          <a:prstGeom prst="rect">
            <a:avLst/>
          </a:prstGeom>
        </p:spPr>
        <p:txBody>
          <a:bodyPr lIns="0" tIns="0" rIns="0" bIns="0" rtlCol="0" anchor="t">
            <a:spAutoFit/>
          </a:bodyPr>
          <a:lstStyle/>
          <a:p>
            <a:pPr algn="ctr">
              <a:lnSpc>
                <a:spcPts val="9129"/>
              </a:lnSpc>
              <a:spcBef>
                <a:spcPct val="0"/>
              </a:spcBef>
            </a:pPr>
            <a:r>
              <a:rPr lang="en-US" sz="8532">
                <a:solidFill>
                  <a:srgbClr val="FFFFFF"/>
                </a:solidFill>
                <a:latin typeface="DM Sans Bold"/>
              </a:rPr>
              <a:t>AGENDA</a:t>
            </a:r>
          </a:p>
        </p:txBody>
      </p:sp>
      <p:sp>
        <p:nvSpPr>
          <p:cNvPr id="6" name="TextBox 6"/>
          <p:cNvSpPr txBox="1"/>
          <p:nvPr/>
        </p:nvSpPr>
        <p:spPr>
          <a:xfrm>
            <a:off x="11146684" y="4112336"/>
            <a:ext cx="1743602" cy="374129"/>
          </a:xfrm>
          <a:prstGeom prst="rect">
            <a:avLst/>
          </a:prstGeom>
        </p:spPr>
        <p:txBody>
          <a:bodyPr lIns="0" tIns="0" rIns="0" bIns="0" rtlCol="0" anchor="t">
            <a:spAutoFit/>
          </a:bodyPr>
          <a:lstStyle/>
          <a:p>
            <a:pPr algn="ctr">
              <a:lnSpc>
                <a:spcPts val="2943"/>
              </a:lnSpc>
              <a:spcBef>
                <a:spcPct val="0"/>
              </a:spcBef>
            </a:pPr>
            <a:r>
              <a:rPr lang="en-US" sz="2750">
                <a:solidFill>
                  <a:srgbClr val="000000"/>
                </a:solidFill>
                <a:latin typeface="DM Sans Bold"/>
              </a:rPr>
              <a:t>Mappings</a:t>
            </a:r>
          </a:p>
        </p:txBody>
      </p:sp>
      <p:sp>
        <p:nvSpPr>
          <p:cNvPr id="7" name="TextBox 7"/>
          <p:cNvSpPr txBox="1"/>
          <p:nvPr/>
        </p:nvSpPr>
        <p:spPr>
          <a:xfrm>
            <a:off x="13643991" y="5729300"/>
            <a:ext cx="1774885" cy="346075"/>
          </a:xfrm>
          <a:prstGeom prst="rect">
            <a:avLst/>
          </a:prstGeom>
        </p:spPr>
        <p:txBody>
          <a:bodyPr lIns="0" tIns="0" rIns="0" bIns="0" rtlCol="0" anchor="t">
            <a:spAutoFit/>
          </a:bodyPr>
          <a:lstStyle/>
          <a:p>
            <a:pPr algn="ctr">
              <a:lnSpc>
                <a:spcPts val="2674"/>
              </a:lnSpc>
              <a:spcBef>
                <a:spcPct val="0"/>
              </a:spcBef>
            </a:pPr>
            <a:r>
              <a:rPr lang="en-US" sz="2499">
                <a:solidFill>
                  <a:srgbClr val="000000"/>
                </a:solidFill>
                <a:latin typeface="DM Sans Bold"/>
              </a:rPr>
              <a:t>Workflow</a:t>
            </a:r>
          </a:p>
        </p:txBody>
      </p:sp>
      <p:sp>
        <p:nvSpPr>
          <p:cNvPr id="8" name="TextBox 8"/>
          <p:cNvSpPr txBox="1"/>
          <p:nvPr/>
        </p:nvSpPr>
        <p:spPr>
          <a:xfrm>
            <a:off x="9193255" y="5729300"/>
            <a:ext cx="1953429" cy="346075"/>
          </a:xfrm>
          <a:prstGeom prst="rect">
            <a:avLst/>
          </a:prstGeom>
        </p:spPr>
        <p:txBody>
          <a:bodyPr lIns="0" tIns="0" rIns="0" bIns="0" rtlCol="0" anchor="t">
            <a:spAutoFit/>
          </a:bodyPr>
          <a:lstStyle/>
          <a:p>
            <a:pPr algn="ctr">
              <a:lnSpc>
                <a:spcPts val="2674"/>
              </a:lnSpc>
              <a:spcBef>
                <a:spcPct val="0"/>
              </a:spcBef>
            </a:pPr>
            <a:r>
              <a:rPr lang="en-US" sz="2499">
                <a:solidFill>
                  <a:srgbClr val="000000"/>
                </a:solidFill>
                <a:latin typeface="DM Sans Bold"/>
              </a:rPr>
              <a:t>Parameters</a:t>
            </a:r>
          </a:p>
        </p:txBody>
      </p:sp>
      <p:sp>
        <p:nvSpPr>
          <p:cNvPr id="9" name="TextBox 9"/>
          <p:cNvSpPr txBox="1"/>
          <p:nvPr/>
        </p:nvSpPr>
        <p:spPr>
          <a:xfrm>
            <a:off x="12192000" y="8170021"/>
            <a:ext cx="2113692" cy="351250"/>
          </a:xfrm>
          <a:prstGeom prst="rect">
            <a:avLst/>
          </a:prstGeom>
        </p:spPr>
        <p:txBody>
          <a:bodyPr wrap="square" lIns="0" tIns="0" rIns="0" bIns="0" rtlCol="0" anchor="t">
            <a:spAutoFit/>
          </a:bodyPr>
          <a:lstStyle/>
          <a:p>
            <a:pPr algn="ctr">
              <a:lnSpc>
                <a:spcPts val="2674"/>
              </a:lnSpc>
              <a:spcBef>
                <a:spcPct val="0"/>
              </a:spcBef>
            </a:pPr>
            <a:r>
              <a:rPr lang="en-US" sz="2499" dirty="0">
                <a:solidFill>
                  <a:srgbClr val="000000"/>
                </a:solidFill>
                <a:latin typeface="DM Sans Bold"/>
              </a:rPr>
              <a:t>Dependency</a:t>
            </a:r>
          </a:p>
        </p:txBody>
      </p:sp>
      <p:sp>
        <p:nvSpPr>
          <p:cNvPr id="10" name="TextBox 10"/>
          <p:cNvSpPr txBox="1"/>
          <p:nvPr/>
        </p:nvSpPr>
        <p:spPr>
          <a:xfrm>
            <a:off x="16391570" y="7631277"/>
            <a:ext cx="1363713" cy="392590"/>
          </a:xfrm>
          <a:prstGeom prst="rect">
            <a:avLst/>
          </a:prstGeom>
        </p:spPr>
        <p:txBody>
          <a:bodyPr lIns="0" tIns="0" rIns="0" bIns="0" rtlCol="0" anchor="t">
            <a:spAutoFit/>
          </a:bodyPr>
          <a:lstStyle/>
          <a:p>
            <a:pPr algn="ctr">
              <a:lnSpc>
                <a:spcPts val="3007"/>
              </a:lnSpc>
              <a:spcBef>
                <a:spcPct val="0"/>
              </a:spcBef>
            </a:pPr>
            <a:r>
              <a:rPr lang="en-US" sz="2810">
                <a:solidFill>
                  <a:srgbClr val="000000"/>
                </a:solidFill>
                <a:latin typeface="DM Sans Bold"/>
              </a:rPr>
              <a:t>PMCMD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33450" y="2340801"/>
            <a:ext cx="0" cy="1144946"/>
          </a:xfrm>
          <a:prstGeom prst="line">
            <a:avLst/>
          </a:prstGeom>
          <a:ln w="190500" cap="flat">
            <a:solidFill>
              <a:srgbClr val="000000"/>
            </a:solidFill>
            <a:prstDash val="solid"/>
            <a:headEnd type="none" w="sm" len="sm"/>
            <a:tailEnd type="none" w="sm" len="sm"/>
          </a:ln>
        </p:spPr>
      </p:sp>
      <p:sp>
        <p:nvSpPr>
          <p:cNvPr id="3" name="Freeform 3"/>
          <p:cNvSpPr/>
          <p:nvPr/>
        </p:nvSpPr>
        <p:spPr>
          <a:xfrm>
            <a:off x="933450" y="4690458"/>
            <a:ext cx="6327691" cy="3603145"/>
          </a:xfrm>
          <a:custGeom>
            <a:avLst/>
            <a:gdLst/>
            <a:ahLst/>
            <a:cxnLst/>
            <a:rect l="l" t="t" r="r" b="b"/>
            <a:pathLst>
              <a:path w="6327691" h="3603145">
                <a:moveTo>
                  <a:pt x="0" y="0"/>
                </a:moveTo>
                <a:lnTo>
                  <a:pt x="6327691" y="0"/>
                </a:lnTo>
                <a:lnTo>
                  <a:pt x="6327691" y="3603145"/>
                </a:lnTo>
                <a:lnTo>
                  <a:pt x="0" y="3603145"/>
                </a:lnTo>
                <a:lnTo>
                  <a:pt x="0" y="0"/>
                </a:lnTo>
                <a:close/>
              </a:path>
            </a:pathLst>
          </a:custGeom>
          <a:blipFill>
            <a:blip r:embed="rId2"/>
            <a:stretch>
              <a:fillRect/>
            </a:stretch>
          </a:blipFill>
        </p:spPr>
      </p:sp>
      <p:sp>
        <p:nvSpPr>
          <p:cNvPr id="4" name="Freeform 4"/>
          <p:cNvSpPr/>
          <p:nvPr/>
        </p:nvSpPr>
        <p:spPr>
          <a:xfrm>
            <a:off x="4284298" y="6425148"/>
            <a:ext cx="1594467" cy="498633"/>
          </a:xfrm>
          <a:custGeom>
            <a:avLst/>
            <a:gdLst/>
            <a:ahLst/>
            <a:cxnLst/>
            <a:rect l="l" t="t" r="r" b="b"/>
            <a:pathLst>
              <a:path w="1594467" h="498633">
                <a:moveTo>
                  <a:pt x="0" y="0"/>
                </a:moveTo>
                <a:lnTo>
                  <a:pt x="1594467" y="0"/>
                </a:lnTo>
                <a:lnTo>
                  <a:pt x="1594467" y="498633"/>
                </a:lnTo>
                <a:lnTo>
                  <a:pt x="0" y="4986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660472" y="4209423"/>
            <a:ext cx="7562365" cy="4431449"/>
          </a:xfrm>
          <a:custGeom>
            <a:avLst/>
            <a:gdLst/>
            <a:ahLst/>
            <a:cxnLst/>
            <a:rect l="l" t="t" r="r" b="b"/>
            <a:pathLst>
              <a:path w="7562365" h="4431449">
                <a:moveTo>
                  <a:pt x="0" y="0"/>
                </a:moveTo>
                <a:lnTo>
                  <a:pt x="7562365" y="0"/>
                </a:lnTo>
                <a:lnTo>
                  <a:pt x="7562365" y="4431450"/>
                </a:lnTo>
                <a:lnTo>
                  <a:pt x="0" y="4431450"/>
                </a:lnTo>
                <a:lnTo>
                  <a:pt x="0" y="0"/>
                </a:lnTo>
                <a:close/>
              </a:path>
            </a:pathLst>
          </a:custGeom>
          <a:blipFill>
            <a:blip r:embed="rId5"/>
            <a:stretch>
              <a:fillRect/>
            </a:stretch>
          </a:blipFill>
        </p:spPr>
      </p:sp>
      <p:sp>
        <p:nvSpPr>
          <p:cNvPr id="6" name="Freeform 6"/>
          <p:cNvSpPr/>
          <p:nvPr/>
        </p:nvSpPr>
        <p:spPr>
          <a:xfrm rot="575813">
            <a:off x="6074324" y="5337999"/>
            <a:ext cx="1534102" cy="1121289"/>
          </a:xfrm>
          <a:custGeom>
            <a:avLst/>
            <a:gdLst/>
            <a:ahLst/>
            <a:cxnLst/>
            <a:rect l="l" t="t" r="r" b="b"/>
            <a:pathLst>
              <a:path w="1534102" h="1121289">
                <a:moveTo>
                  <a:pt x="0" y="0"/>
                </a:moveTo>
                <a:lnTo>
                  <a:pt x="1534102" y="0"/>
                </a:lnTo>
                <a:lnTo>
                  <a:pt x="1534102" y="1121289"/>
                </a:lnTo>
                <a:lnTo>
                  <a:pt x="0" y="11212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DEPENDENCY</a:t>
            </a:r>
          </a:p>
        </p:txBody>
      </p:sp>
      <p:sp>
        <p:nvSpPr>
          <p:cNvPr id="8" name="TextBox 8"/>
          <p:cNvSpPr txBox="1"/>
          <p:nvPr/>
        </p:nvSpPr>
        <p:spPr>
          <a:xfrm>
            <a:off x="1260494" y="2453367"/>
            <a:ext cx="9462195" cy="884912"/>
          </a:xfrm>
          <a:prstGeom prst="rect">
            <a:avLst/>
          </a:prstGeom>
        </p:spPr>
        <p:txBody>
          <a:bodyPr lIns="0" tIns="0" rIns="0" bIns="0" rtlCol="0" anchor="t">
            <a:spAutoFit/>
          </a:bodyPr>
          <a:lstStyle/>
          <a:p>
            <a:pPr>
              <a:lnSpc>
                <a:spcPts val="2321"/>
              </a:lnSpc>
              <a:spcBef>
                <a:spcPct val="0"/>
              </a:spcBef>
            </a:pPr>
            <a:r>
              <a:rPr lang="en-US" sz="2170">
                <a:solidFill>
                  <a:srgbClr val="000000"/>
                </a:solidFill>
                <a:latin typeface="DM Sans Bold"/>
              </a:rPr>
              <a:t>In Informatica PowerCenter, dependency refers to the relationships between objects, ensuring proper execution order and integrity in workflows and mappings.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33450" y="2340801"/>
            <a:ext cx="0" cy="1144946"/>
          </a:xfrm>
          <a:prstGeom prst="line">
            <a:avLst/>
          </a:prstGeom>
          <a:ln w="190500" cap="flat">
            <a:solidFill>
              <a:srgbClr val="000000"/>
            </a:solidFill>
            <a:prstDash val="solid"/>
            <a:headEnd type="none" w="sm" len="sm"/>
            <a:tailEnd type="none" w="sm" len="sm"/>
          </a:ln>
        </p:spPr>
      </p:sp>
      <p:sp>
        <p:nvSpPr>
          <p:cNvPr id="3" name="Freeform 3"/>
          <p:cNvSpPr/>
          <p:nvPr/>
        </p:nvSpPr>
        <p:spPr>
          <a:xfrm>
            <a:off x="1260494" y="4230501"/>
            <a:ext cx="6891680" cy="5762083"/>
          </a:xfrm>
          <a:custGeom>
            <a:avLst/>
            <a:gdLst/>
            <a:ahLst/>
            <a:cxnLst/>
            <a:rect l="l" t="t" r="r" b="b"/>
            <a:pathLst>
              <a:path w="6891680" h="5762083">
                <a:moveTo>
                  <a:pt x="0" y="0"/>
                </a:moveTo>
                <a:lnTo>
                  <a:pt x="6891680" y="0"/>
                </a:lnTo>
                <a:lnTo>
                  <a:pt x="6891680" y="5762083"/>
                </a:lnTo>
                <a:lnTo>
                  <a:pt x="0" y="5762083"/>
                </a:lnTo>
                <a:lnTo>
                  <a:pt x="0" y="0"/>
                </a:lnTo>
                <a:close/>
              </a:path>
            </a:pathLst>
          </a:custGeom>
          <a:blipFill>
            <a:blip r:embed="rId2"/>
            <a:stretch>
              <a:fillRect/>
            </a:stretch>
          </a:blipFill>
        </p:spPr>
      </p:sp>
      <p:sp>
        <p:nvSpPr>
          <p:cNvPr id="4" name="Freeform 4"/>
          <p:cNvSpPr/>
          <p:nvPr/>
        </p:nvSpPr>
        <p:spPr>
          <a:xfrm>
            <a:off x="9144000" y="4432017"/>
            <a:ext cx="8256690" cy="5107841"/>
          </a:xfrm>
          <a:custGeom>
            <a:avLst/>
            <a:gdLst/>
            <a:ahLst/>
            <a:cxnLst/>
            <a:rect l="l" t="t" r="r" b="b"/>
            <a:pathLst>
              <a:path w="8256690" h="5107841">
                <a:moveTo>
                  <a:pt x="0" y="0"/>
                </a:moveTo>
                <a:lnTo>
                  <a:pt x="8256690" y="0"/>
                </a:lnTo>
                <a:lnTo>
                  <a:pt x="8256690" y="5107841"/>
                </a:lnTo>
                <a:lnTo>
                  <a:pt x="0" y="5107841"/>
                </a:lnTo>
                <a:lnTo>
                  <a:pt x="0" y="0"/>
                </a:lnTo>
                <a:close/>
              </a:path>
            </a:pathLst>
          </a:custGeom>
          <a:blipFill>
            <a:blip r:embed="rId3"/>
            <a:stretch>
              <a:fillRect/>
            </a:stretch>
          </a:blipFill>
        </p:spPr>
      </p:sp>
      <p:sp>
        <p:nvSpPr>
          <p:cNvPr id="5" name="TextBox 5"/>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PARAMETERS</a:t>
            </a:r>
          </a:p>
        </p:txBody>
      </p:sp>
      <p:sp>
        <p:nvSpPr>
          <p:cNvPr id="6" name="TextBox 6"/>
          <p:cNvSpPr txBox="1"/>
          <p:nvPr/>
        </p:nvSpPr>
        <p:spPr>
          <a:xfrm>
            <a:off x="1260494" y="2359851"/>
            <a:ext cx="11079960" cy="1119852"/>
          </a:xfrm>
          <a:prstGeom prst="rect">
            <a:avLst/>
          </a:prstGeom>
        </p:spPr>
        <p:txBody>
          <a:bodyPr lIns="0" tIns="0" rIns="0" bIns="0" rtlCol="0" anchor="t">
            <a:spAutoFit/>
          </a:bodyPr>
          <a:lstStyle/>
          <a:p>
            <a:pPr>
              <a:lnSpc>
                <a:spcPts val="2203"/>
              </a:lnSpc>
            </a:pPr>
            <a:r>
              <a:rPr lang="en-US" sz="2059">
                <a:solidFill>
                  <a:srgbClr val="8338EC"/>
                </a:solidFill>
                <a:latin typeface="DM Sans Bold"/>
              </a:rPr>
              <a:t>Parameterization </a:t>
            </a:r>
            <a:r>
              <a:rPr lang="en-US" sz="2059">
                <a:solidFill>
                  <a:srgbClr val="000000"/>
                </a:solidFill>
                <a:latin typeface="DM Sans Bold"/>
              </a:rPr>
              <a:t>in Informatica PowerCenter allows dynamic value assignment to mappings and workflows, enabling flexible data processing and transformation.</a:t>
            </a:r>
          </a:p>
          <a:p>
            <a:pPr>
              <a:lnSpc>
                <a:spcPts val="2203"/>
              </a:lnSpc>
            </a:pPr>
            <a:endParaRPr lang="en-US" sz="2059">
              <a:solidFill>
                <a:srgbClr val="000000"/>
              </a:solidFill>
              <a:latin typeface="DM Sans Bold"/>
            </a:endParaRPr>
          </a:p>
          <a:p>
            <a:pPr>
              <a:lnSpc>
                <a:spcPts val="2203"/>
              </a:lnSpc>
              <a:spcBef>
                <a:spcPct val="0"/>
              </a:spcBef>
            </a:pPr>
            <a:r>
              <a:rPr lang="en-US" sz="2059">
                <a:solidFill>
                  <a:srgbClr val="000000"/>
                </a:solidFill>
                <a:latin typeface="DM Sans Bold"/>
              </a:rPr>
              <a:t>Path - C:\Informatica\10.2.0\server\infa_shared\BWParam\Capstone_Param.prm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0019" y="3336054"/>
            <a:ext cx="15487962" cy="3550919"/>
          </a:xfrm>
          <a:prstGeom prst="rect">
            <a:avLst/>
          </a:prstGeom>
        </p:spPr>
        <p:txBody>
          <a:bodyPr lIns="0" tIns="0" rIns="0" bIns="0" rtlCol="0" anchor="t">
            <a:spAutoFit/>
          </a:bodyPr>
          <a:lstStyle/>
          <a:p>
            <a:pPr algn="ctr">
              <a:lnSpc>
                <a:spcPts val="26039"/>
              </a:lnSpc>
            </a:pPr>
            <a:r>
              <a:rPr lang="en-US" sz="27999" dirty="0">
                <a:solidFill>
                  <a:srgbClr val="000000"/>
                </a:solidFill>
                <a:latin typeface="DM Sans Bold"/>
              </a:rPr>
              <a:t>10</a:t>
            </a:r>
          </a:p>
        </p:txBody>
      </p:sp>
      <p:sp>
        <p:nvSpPr>
          <p:cNvPr id="3" name="TextBox 3"/>
          <p:cNvSpPr txBox="1"/>
          <p:nvPr/>
        </p:nvSpPr>
        <p:spPr>
          <a:xfrm>
            <a:off x="1400019" y="6383675"/>
            <a:ext cx="15487962" cy="810006"/>
          </a:xfrm>
          <a:prstGeom prst="rect">
            <a:avLst/>
          </a:prstGeom>
        </p:spPr>
        <p:txBody>
          <a:bodyPr lIns="0" tIns="0" rIns="0" bIns="0" rtlCol="0" anchor="t">
            <a:spAutoFit/>
          </a:bodyPr>
          <a:lstStyle/>
          <a:p>
            <a:pPr algn="ctr">
              <a:lnSpc>
                <a:spcPts val="5951"/>
              </a:lnSpc>
            </a:pPr>
            <a:r>
              <a:rPr lang="en-US" sz="6399" spc="1491">
                <a:solidFill>
                  <a:srgbClr val="000000"/>
                </a:solidFill>
                <a:latin typeface="DM Sans Bold"/>
              </a:rPr>
              <a:t>INSIGHTS</a:t>
            </a:r>
          </a:p>
        </p:txBody>
      </p:sp>
      <p:sp>
        <p:nvSpPr>
          <p:cNvPr id="4" name="AutoShape 4"/>
          <p:cNvSpPr/>
          <p:nvPr/>
        </p:nvSpPr>
        <p:spPr>
          <a:xfrm flipV="1">
            <a:off x="1028700" y="1123950"/>
            <a:ext cx="1006565" cy="0"/>
          </a:xfrm>
          <a:prstGeom prst="line">
            <a:avLst/>
          </a:prstGeom>
          <a:ln w="190500" cap="flat">
            <a:solidFill>
              <a:srgbClr val="000000"/>
            </a:solidFill>
            <a:prstDash val="solid"/>
            <a:headEnd type="none" w="sm" len="sm"/>
            <a:tailEnd type="none" w="sm" len="sm"/>
          </a:ln>
        </p:spPr>
      </p:sp>
      <p:sp>
        <p:nvSpPr>
          <p:cNvPr id="5" name="Freeform 5"/>
          <p:cNvSpPr/>
          <p:nvPr/>
        </p:nvSpPr>
        <p:spPr>
          <a:xfrm rot="5400000">
            <a:off x="14577199" y="6583757"/>
            <a:ext cx="1249403" cy="4114800"/>
          </a:xfrm>
          <a:custGeom>
            <a:avLst/>
            <a:gdLst/>
            <a:ahLst/>
            <a:cxnLst/>
            <a:rect l="l" t="t" r="r" b="b"/>
            <a:pathLst>
              <a:path w="1249403" h="4114800">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0552" y="4748109"/>
            <a:ext cx="9952533" cy="3011943"/>
          </a:xfrm>
          <a:custGeom>
            <a:avLst/>
            <a:gdLst/>
            <a:ahLst/>
            <a:cxnLst/>
            <a:rect l="l" t="t" r="r" b="b"/>
            <a:pathLst>
              <a:path w="9952533" h="3011943">
                <a:moveTo>
                  <a:pt x="0" y="0"/>
                </a:moveTo>
                <a:lnTo>
                  <a:pt x="9952533" y="0"/>
                </a:lnTo>
                <a:lnTo>
                  <a:pt x="9952533" y="3011943"/>
                </a:lnTo>
                <a:lnTo>
                  <a:pt x="0" y="3011943"/>
                </a:lnTo>
                <a:lnTo>
                  <a:pt x="0" y="0"/>
                </a:lnTo>
                <a:close/>
              </a:path>
            </a:pathLst>
          </a:custGeom>
          <a:blipFill>
            <a:blip r:embed="rId2"/>
            <a:stretch>
              <a:fillRect r="-1157"/>
            </a:stretch>
          </a:blipFill>
        </p:spPr>
      </p:sp>
      <p:sp>
        <p:nvSpPr>
          <p:cNvPr id="3" name="Freeform 3"/>
          <p:cNvSpPr/>
          <p:nvPr/>
        </p:nvSpPr>
        <p:spPr>
          <a:xfrm>
            <a:off x="11982954" y="3407712"/>
            <a:ext cx="4811225" cy="5932485"/>
          </a:xfrm>
          <a:custGeom>
            <a:avLst/>
            <a:gdLst/>
            <a:ahLst/>
            <a:cxnLst/>
            <a:rect l="l" t="t" r="r" b="b"/>
            <a:pathLst>
              <a:path w="4811225" h="5932485">
                <a:moveTo>
                  <a:pt x="0" y="0"/>
                </a:moveTo>
                <a:lnTo>
                  <a:pt x="4811225" y="0"/>
                </a:lnTo>
                <a:lnTo>
                  <a:pt x="4811225" y="5932485"/>
                </a:lnTo>
                <a:lnTo>
                  <a:pt x="0" y="5932485"/>
                </a:lnTo>
                <a:lnTo>
                  <a:pt x="0" y="0"/>
                </a:lnTo>
                <a:close/>
              </a:path>
            </a:pathLst>
          </a:custGeom>
          <a:blipFill>
            <a:blip r:embed="rId3"/>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- 1</a:t>
            </a:r>
          </a:p>
        </p:txBody>
      </p:sp>
      <p:sp>
        <p:nvSpPr>
          <p:cNvPr id="5" name="TextBox 5"/>
          <p:cNvSpPr txBox="1"/>
          <p:nvPr/>
        </p:nvSpPr>
        <p:spPr>
          <a:xfrm>
            <a:off x="1146086" y="2210147"/>
            <a:ext cx="11288636" cy="1080912"/>
          </a:xfrm>
          <a:prstGeom prst="rect">
            <a:avLst/>
          </a:prstGeom>
        </p:spPr>
        <p:txBody>
          <a:bodyPr lIns="0" tIns="0" rIns="0" bIns="0" rtlCol="0" anchor="t">
            <a:spAutoFit/>
          </a:bodyPr>
          <a:lstStyle/>
          <a:p>
            <a:pPr>
              <a:lnSpc>
                <a:spcPts val="2149"/>
              </a:lnSpc>
            </a:pPr>
            <a:r>
              <a:rPr lang="en-US" sz="2008" dirty="0">
                <a:solidFill>
                  <a:srgbClr val="8338EC"/>
                </a:solidFill>
                <a:latin typeface="DM Sans Bold"/>
              </a:rPr>
              <a:t>1. Total Disbursements by State</a:t>
            </a:r>
          </a:p>
          <a:p>
            <a:pPr>
              <a:lnSpc>
                <a:spcPts val="2149"/>
              </a:lnSpc>
            </a:pPr>
            <a:endParaRPr lang="en-US" sz="2008" dirty="0">
              <a:solidFill>
                <a:srgbClr val="8338EC"/>
              </a:solidFill>
              <a:latin typeface="DM Sans Bold"/>
            </a:endParaRPr>
          </a:p>
          <a:p>
            <a:pPr>
              <a:lnSpc>
                <a:spcPts val="2149"/>
              </a:lnSpc>
              <a:spcBef>
                <a:spcPct val="0"/>
              </a:spcBef>
            </a:pPr>
            <a:r>
              <a:rPr lang="en-US" sz="2008" dirty="0">
                <a:solidFill>
                  <a:srgbClr val="000000"/>
                </a:solidFill>
                <a:latin typeface="DM Sans Bold"/>
              </a:rPr>
              <a:t>The total disbursements by state, which can give insight into the distribution of loan disbursements across different states.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6086" y="4609214"/>
            <a:ext cx="5769861" cy="3294000"/>
          </a:xfrm>
          <a:custGeom>
            <a:avLst/>
            <a:gdLst/>
            <a:ahLst/>
            <a:cxnLst/>
            <a:rect l="l" t="t" r="r" b="b"/>
            <a:pathLst>
              <a:path w="5769861" h="3294000">
                <a:moveTo>
                  <a:pt x="0" y="0"/>
                </a:moveTo>
                <a:lnTo>
                  <a:pt x="5769861" y="0"/>
                </a:lnTo>
                <a:lnTo>
                  <a:pt x="5769861" y="3294000"/>
                </a:lnTo>
                <a:lnTo>
                  <a:pt x="0" y="3294000"/>
                </a:lnTo>
                <a:lnTo>
                  <a:pt x="0" y="0"/>
                </a:lnTo>
                <a:close/>
              </a:path>
            </a:pathLst>
          </a:custGeom>
          <a:blipFill>
            <a:blip r:embed="rId2"/>
            <a:stretch>
              <a:fillRect r="-5993"/>
            </a:stretch>
          </a:blipFill>
        </p:spPr>
      </p:sp>
      <p:sp>
        <p:nvSpPr>
          <p:cNvPr id="3" name="Freeform 3"/>
          <p:cNvSpPr/>
          <p:nvPr/>
        </p:nvSpPr>
        <p:spPr>
          <a:xfrm>
            <a:off x="11745452" y="3557758"/>
            <a:ext cx="4584118" cy="6071617"/>
          </a:xfrm>
          <a:custGeom>
            <a:avLst/>
            <a:gdLst/>
            <a:ahLst/>
            <a:cxnLst/>
            <a:rect l="l" t="t" r="r" b="b"/>
            <a:pathLst>
              <a:path w="4584118" h="6071617">
                <a:moveTo>
                  <a:pt x="0" y="0"/>
                </a:moveTo>
                <a:lnTo>
                  <a:pt x="4584118" y="0"/>
                </a:lnTo>
                <a:lnTo>
                  <a:pt x="4584118" y="6071618"/>
                </a:lnTo>
                <a:lnTo>
                  <a:pt x="0" y="6071618"/>
                </a:lnTo>
                <a:lnTo>
                  <a:pt x="0" y="0"/>
                </a:lnTo>
                <a:close/>
              </a:path>
            </a:pathLst>
          </a:custGeom>
          <a:blipFill>
            <a:blip r:embed="rId3"/>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- 2</a:t>
            </a:r>
          </a:p>
        </p:txBody>
      </p:sp>
      <p:sp>
        <p:nvSpPr>
          <p:cNvPr id="5" name="TextBox 5"/>
          <p:cNvSpPr txBox="1"/>
          <p:nvPr/>
        </p:nvSpPr>
        <p:spPr>
          <a:xfrm>
            <a:off x="1146086" y="2210147"/>
            <a:ext cx="11288636" cy="1347612"/>
          </a:xfrm>
          <a:prstGeom prst="rect">
            <a:avLst/>
          </a:prstGeom>
        </p:spPr>
        <p:txBody>
          <a:bodyPr lIns="0" tIns="0" rIns="0" bIns="0" rtlCol="0" anchor="t">
            <a:spAutoFit/>
          </a:bodyPr>
          <a:lstStyle/>
          <a:p>
            <a:pPr>
              <a:lnSpc>
                <a:spcPts val="2149"/>
              </a:lnSpc>
            </a:pPr>
            <a:r>
              <a:rPr lang="en-US" sz="2008" dirty="0">
                <a:solidFill>
                  <a:srgbClr val="8338EC"/>
                </a:solidFill>
                <a:latin typeface="DM Sans Bold"/>
              </a:rPr>
              <a:t>2. Loan Approvals by Bank</a:t>
            </a:r>
          </a:p>
          <a:p>
            <a:pPr>
              <a:lnSpc>
                <a:spcPts val="2149"/>
              </a:lnSpc>
            </a:pPr>
            <a:endParaRPr lang="en-US" sz="2008" dirty="0">
              <a:solidFill>
                <a:srgbClr val="8338EC"/>
              </a:solidFill>
              <a:latin typeface="DM Sans Bold"/>
            </a:endParaRPr>
          </a:p>
          <a:p>
            <a:pPr>
              <a:lnSpc>
                <a:spcPts val="2149"/>
              </a:lnSpc>
            </a:pPr>
            <a:r>
              <a:rPr lang="en-US" sz="2008" dirty="0">
                <a:solidFill>
                  <a:srgbClr val="000000"/>
                </a:solidFill>
                <a:latin typeface="DM Sans Bold"/>
              </a:rPr>
              <a:t>This query provides insight into the volume of loan approvals by each bank, </a:t>
            </a:r>
          </a:p>
          <a:p>
            <a:pPr>
              <a:lnSpc>
                <a:spcPts val="2149"/>
              </a:lnSpc>
              <a:spcBef>
                <a:spcPct val="0"/>
              </a:spcBef>
            </a:pPr>
            <a:r>
              <a:rPr lang="en-US" sz="2008" dirty="0">
                <a:solidFill>
                  <a:srgbClr val="000000"/>
                </a:solidFill>
                <a:latin typeface="DM Sans Bold"/>
              </a:rPr>
              <a:t>which can be useful for understanding the distribution of loan approvals across different financial institutions.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6086" y="4570959"/>
            <a:ext cx="7192431" cy="3775737"/>
          </a:xfrm>
          <a:custGeom>
            <a:avLst/>
            <a:gdLst/>
            <a:ahLst/>
            <a:cxnLst/>
            <a:rect l="l" t="t" r="r" b="b"/>
            <a:pathLst>
              <a:path w="7192431" h="3775737">
                <a:moveTo>
                  <a:pt x="0" y="0"/>
                </a:moveTo>
                <a:lnTo>
                  <a:pt x="7192431" y="0"/>
                </a:lnTo>
                <a:lnTo>
                  <a:pt x="7192431" y="3775737"/>
                </a:lnTo>
                <a:lnTo>
                  <a:pt x="0" y="3775737"/>
                </a:lnTo>
                <a:lnTo>
                  <a:pt x="0" y="0"/>
                </a:lnTo>
                <a:close/>
              </a:path>
            </a:pathLst>
          </a:custGeom>
          <a:blipFill>
            <a:blip r:embed="rId2"/>
            <a:stretch>
              <a:fillRect/>
            </a:stretch>
          </a:blipFill>
        </p:spPr>
      </p:sp>
      <p:sp>
        <p:nvSpPr>
          <p:cNvPr id="3" name="Freeform 3"/>
          <p:cNvSpPr/>
          <p:nvPr/>
        </p:nvSpPr>
        <p:spPr>
          <a:xfrm>
            <a:off x="12068270" y="3567283"/>
            <a:ext cx="4832080" cy="6079669"/>
          </a:xfrm>
          <a:custGeom>
            <a:avLst/>
            <a:gdLst/>
            <a:ahLst/>
            <a:cxnLst/>
            <a:rect l="l" t="t" r="r" b="b"/>
            <a:pathLst>
              <a:path w="4832080" h="6079669">
                <a:moveTo>
                  <a:pt x="0" y="0"/>
                </a:moveTo>
                <a:lnTo>
                  <a:pt x="4832079" y="0"/>
                </a:lnTo>
                <a:lnTo>
                  <a:pt x="4832079" y="6079669"/>
                </a:lnTo>
                <a:lnTo>
                  <a:pt x="0" y="6079669"/>
                </a:lnTo>
                <a:lnTo>
                  <a:pt x="0" y="0"/>
                </a:lnTo>
                <a:close/>
              </a:path>
            </a:pathLst>
          </a:custGeom>
          <a:blipFill>
            <a:blip r:embed="rId3"/>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- 3</a:t>
            </a:r>
          </a:p>
        </p:txBody>
      </p:sp>
      <p:sp>
        <p:nvSpPr>
          <p:cNvPr id="5" name="TextBox 5"/>
          <p:cNvSpPr txBox="1"/>
          <p:nvPr/>
        </p:nvSpPr>
        <p:spPr>
          <a:xfrm>
            <a:off x="1146086" y="2210147"/>
            <a:ext cx="11288636" cy="1080912"/>
          </a:xfrm>
          <a:prstGeom prst="rect">
            <a:avLst/>
          </a:prstGeom>
        </p:spPr>
        <p:txBody>
          <a:bodyPr lIns="0" tIns="0" rIns="0" bIns="0" rtlCol="0" anchor="t">
            <a:spAutoFit/>
          </a:bodyPr>
          <a:lstStyle/>
          <a:p>
            <a:pPr>
              <a:lnSpc>
                <a:spcPts val="2149"/>
              </a:lnSpc>
            </a:pPr>
            <a:r>
              <a:rPr lang="en-US" sz="2008">
                <a:solidFill>
                  <a:srgbClr val="8338EC"/>
                </a:solidFill>
                <a:latin typeface="DM Sans Bold"/>
              </a:rPr>
              <a:t>3. Total Loans by Bank and State</a:t>
            </a:r>
          </a:p>
          <a:p>
            <a:pPr>
              <a:lnSpc>
                <a:spcPts val="2149"/>
              </a:lnSpc>
            </a:pPr>
            <a:endParaRPr lang="en-US" sz="2008">
              <a:solidFill>
                <a:srgbClr val="8338EC"/>
              </a:solidFill>
              <a:latin typeface="DM Sans Bold"/>
            </a:endParaRPr>
          </a:p>
          <a:p>
            <a:pPr>
              <a:lnSpc>
                <a:spcPts val="2149"/>
              </a:lnSpc>
              <a:spcBef>
                <a:spcPct val="0"/>
              </a:spcBef>
            </a:pPr>
            <a:r>
              <a:rPr lang="en-US" sz="2008">
                <a:solidFill>
                  <a:srgbClr val="000000"/>
                </a:solidFill>
                <a:latin typeface="DM Sans Bold"/>
              </a:rPr>
              <a:t>This query combines information from the Fact table with the DIM_Bank_Details and DIM_State tables to show the total number of loans issued by each bank in each state.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6086" y="4855238"/>
            <a:ext cx="5700332" cy="2773134"/>
          </a:xfrm>
          <a:custGeom>
            <a:avLst/>
            <a:gdLst/>
            <a:ahLst/>
            <a:cxnLst/>
            <a:rect l="l" t="t" r="r" b="b"/>
            <a:pathLst>
              <a:path w="5700332" h="2773134">
                <a:moveTo>
                  <a:pt x="0" y="0"/>
                </a:moveTo>
                <a:lnTo>
                  <a:pt x="5700331" y="0"/>
                </a:lnTo>
                <a:lnTo>
                  <a:pt x="5700331" y="2773134"/>
                </a:lnTo>
                <a:lnTo>
                  <a:pt x="0" y="2773134"/>
                </a:lnTo>
                <a:lnTo>
                  <a:pt x="0" y="0"/>
                </a:lnTo>
                <a:close/>
              </a:path>
            </a:pathLst>
          </a:custGeom>
          <a:blipFill>
            <a:blip r:embed="rId2"/>
            <a:stretch>
              <a:fillRect/>
            </a:stretch>
          </a:blipFill>
        </p:spPr>
      </p:sp>
      <p:sp>
        <p:nvSpPr>
          <p:cNvPr id="3" name="Freeform 3"/>
          <p:cNvSpPr/>
          <p:nvPr/>
        </p:nvSpPr>
        <p:spPr>
          <a:xfrm>
            <a:off x="8751285" y="5498228"/>
            <a:ext cx="3763645" cy="1487155"/>
          </a:xfrm>
          <a:custGeom>
            <a:avLst/>
            <a:gdLst/>
            <a:ahLst/>
            <a:cxnLst/>
            <a:rect l="l" t="t" r="r" b="b"/>
            <a:pathLst>
              <a:path w="3763645" h="1487155">
                <a:moveTo>
                  <a:pt x="0" y="0"/>
                </a:moveTo>
                <a:lnTo>
                  <a:pt x="3763645" y="0"/>
                </a:lnTo>
                <a:lnTo>
                  <a:pt x="3763645" y="1487154"/>
                </a:lnTo>
                <a:lnTo>
                  <a:pt x="0" y="1487154"/>
                </a:lnTo>
                <a:lnTo>
                  <a:pt x="0" y="0"/>
                </a:lnTo>
                <a:close/>
              </a:path>
            </a:pathLst>
          </a:custGeom>
          <a:blipFill>
            <a:blip r:embed="rId3"/>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- 4</a:t>
            </a:r>
          </a:p>
        </p:txBody>
      </p:sp>
      <p:sp>
        <p:nvSpPr>
          <p:cNvPr id="5" name="TextBox 5"/>
          <p:cNvSpPr txBox="1"/>
          <p:nvPr/>
        </p:nvSpPr>
        <p:spPr>
          <a:xfrm>
            <a:off x="1146086" y="2210147"/>
            <a:ext cx="11288636" cy="1347612"/>
          </a:xfrm>
          <a:prstGeom prst="rect">
            <a:avLst/>
          </a:prstGeom>
        </p:spPr>
        <p:txBody>
          <a:bodyPr lIns="0" tIns="0" rIns="0" bIns="0" rtlCol="0" anchor="t">
            <a:spAutoFit/>
          </a:bodyPr>
          <a:lstStyle/>
          <a:p>
            <a:pPr>
              <a:lnSpc>
                <a:spcPts val="2149"/>
              </a:lnSpc>
            </a:pPr>
            <a:r>
              <a:rPr lang="en-US" sz="2008" dirty="0">
                <a:solidFill>
                  <a:srgbClr val="8338EC"/>
                </a:solidFill>
                <a:latin typeface="DM Sans Bold"/>
              </a:rPr>
              <a:t>4. Average Loan Term by Urban/Rural</a:t>
            </a:r>
          </a:p>
          <a:p>
            <a:pPr>
              <a:lnSpc>
                <a:spcPts val="2149"/>
              </a:lnSpc>
            </a:pPr>
            <a:endParaRPr lang="en-US" sz="2008" dirty="0">
              <a:solidFill>
                <a:srgbClr val="8338EC"/>
              </a:solidFill>
              <a:latin typeface="DM Sans Bold"/>
            </a:endParaRPr>
          </a:p>
          <a:p>
            <a:pPr>
              <a:lnSpc>
                <a:spcPts val="2149"/>
              </a:lnSpc>
            </a:pPr>
            <a:r>
              <a:rPr lang="en-US" sz="2008" dirty="0">
                <a:solidFill>
                  <a:srgbClr val="000000"/>
                </a:solidFill>
                <a:latin typeface="DM Sans Bold"/>
              </a:rPr>
              <a:t>the average loan term for loans categorized as urban and rural, providing insights into the loan terms based on the location of the borrower.</a:t>
            </a:r>
          </a:p>
          <a:p>
            <a:pPr>
              <a:lnSpc>
                <a:spcPts val="2149"/>
              </a:lnSpc>
              <a:spcBef>
                <a:spcPct val="0"/>
              </a:spcBef>
            </a:pPr>
            <a:endParaRPr lang="en-US" sz="2008" dirty="0">
              <a:solidFill>
                <a:srgbClr val="000000"/>
              </a:solidFill>
              <a:latin typeface="DM Sans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2906" y="4491505"/>
            <a:ext cx="12498027" cy="3518954"/>
          </a:xfrm>
          <a:custGeom>
            <a:avLst/>
            <a:gdLst/>
            <a:ahLst/>
            <a:cxnLst/>
            <a:rect l="l" t="t" r="r" b="b"/>
            <a:pathLst>
              <a:path w="12498027" h="3518954">
                <a:moveTo>
                  <a:pt x="0" y="0"/>
                </a:moveTo>
                <a:lnTo>
                  <a:pt x="12498027" y="0"/>
                </a:lnTo>
                <a:lnTo>
                  <a:pt x="12498027" y="3518954"/>
                </a:lnTo>
                <a:lnTo>
                  <a:pt x="0" y="3518954"/>
                </a:lnTo>
                <a:lnTo>
                  <a:pt x="0" y="0"/>
                </a:lnTo>
                <a:close/>
              </a:path>
            </a:pathLst>
          </a:custGeom>
          <a:blipFill>
            <a:blip r:embed="rId2"/>
            <a:stretch>
              <a:fillRect r="-1361"/>
            </a:stretch>
          </a:blipFill>
        </p:spPr>
      </p:sp>
      <p:sp>
        <p:nvSpPr>
          <p:cNvPr id="3" name="Freeform 3"/>
          <p:cNvSpPr/>
          <p:nvPr/>
        </p:nvSpPr>
        <p:spPr>
          <a:xfrm>
            <a:off x="9064763" y="6169768"/>
            <a:ext cx="8589154" cy="3936384"/>
          </a:xfrm>
          <a:custGeom>
            <a:avLst/>
            <a:gdLst/>
            <a:ahLst/>
            <a:cxnLst/>
            <a:rect l="l" t="t" r="r" b="b"/>
            <a:pathLst>
              <a:path w="8589154" h="3936384">
                <a:moveTo>
                  <a:pt x="0" y="0"/>
                </a:moveTo>
                <a:lnTo>
                  <a:pt x="8589154" y="0"/>
                </a:lnTo>
                <a:lnTo>
                  <a:pt x="8589154" y="3936385"/>
                </a:lnTo>
                <a:lnTo>
                  <a:pt x="0" y="3936385"/>
                </a:lnTo>
                <a:lnTo>
                  <a:pt x="0" y="0"/>
                </a:lnTo>
                <a:close/>
              </a:path>
            </a:pathLst>
          </a:custGeom>
          <a:blipFill>
            <a:blip r:embed="rId3"/>
            <a:stretch>
              <a:fillRect b="-51625"/>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- 5</a:t>
            </a:r>
          </a:p>
        </p:txBody>
      </p:sp>
      <p:sp>
        <p:nvSpPr>
          <p:cNvPr id="5" name="TextBox 5"/>
          <p:cNvSpPr txBox="1"/>
          <p:nvPr/>
        </p:nvSpPr>
        <p:spPr>
          <a:xfrm>
            <a:off x="1146086" y="2200622"/>
            <a:ext cx="12805657" cy="2127441"/>
          </a:xfrm>
          <a:prstGeom prst="rect">
            <a:avLst/>
          </a:prstGeom>
        </p:spPr>
        <p:txBody>
          <a:bodyPr lIns="0" tIns="0" rIns="0" bIns="0" rtlCol="0" anchor="t">
            <a:spAutoFit/>
          </a:bodyPr>
          <a:lstStyle/>
          <a:p>
            <a:pPr>
              <a:lnSpc>
                <a:spcPts val="1700"/>
              </a:lnSpc>
            </a:pPr>
            <a:r>
              <a:rPr lang="en-US" sz="1589" dirty="0">
                <a:solidFill>
                  <a:srgbClr val="8338EC"/>
                </a:solidFill>
                <a:latin typeface="DM Sans Bold"/>
              </a:rPr>
              <a:t>5. Number of days it took from the approval of the loan to the actual disbursement of the funds. </a:t>
            </a:r>
          </a:p>
          <a:p>
            <a:pPr>
              <a:lnSpc>
                <a:spcPts val="1700"/>
              </a:lnSpc>
            </a:pPr>
            <a:endParaRPr lang="en-US" sz="1589" dirty="0">
              <a:solidFill>
                <a:srgbClr val="8338EC"/>
              </a:solidFill>
              <a:latin typeface="DM Sans Bold"/>
            </a:endParaRPr>
          </a:p>
          <a:p>
            <a:pPr>
              <a:lnSpc>
                <a:spcPts val="1700"/>
              </a:lnSpc>
            </a:pPr>
            <a:r>
              <a:rPr lang="en-US" sz="1589" dirty="0">
                <a:solidFill>
                  <a:srgbClr val="000000"/>
                </a:solidFill>
                <a:latin typeface="DM Sans Bold"/>
              </a:rPr>
              <a:t>Assuming that the funds were received could have a negative relationship with a business's ability </a:t>
            </a:r>
          </a:p>
          <a:p>
            <a:pPr>
              <a:lnSpc>
                <a:spcPts val="1700"/>
              </a:lnSpc>
            </a:pPr>
            <a:r>
              <a:rPr lang="en-US" sz="1589" dirty="0">
                <a:solidFill>
                  <a:srgbClr val="000000"/>
                </a:solidFill>
                <a:latin typeface="DM Sans Bold"/>
              </a:rPr>
              <a:t>to repay a loan, whereas the longer it took to receive funds, the more difficult it would be to pay off the loan.</a:t>
            </a:r>
          </a:p>
          <a:p>
            <a:pPr>
              <a:lnSpc>
                <a:spcPts val="1700"/>
              </a:lnSpc>
            </a:pPr>
            <a:endParaRPr lang="en-US" sz="1589" dirty="0">
              <a:solidFill>
                <a:srgbClr val="000000"/>
              </a:solidFill>
              <a:latin typeface="DM Sans Bold"/>
            </a:endParaRPr>
          </a:p>
          <a:p>
            <a:pPr>
              <a:lnSpc>
                <a:spcPts val="1700"/>
              </a:lnSpc>
            </a:pPr>
            <a:r>
              <a:rPr lang="en-US" sz="1589" dirty="0">
                <a:solidFill>
                  <a:srgbClr val="000000"/>
                </a:solidFill>
                <a:latin typeface="DM Sans Bold"/>
              </a:rPr>
              <a:t>ordered it by difference between the number of loans and the charged off loans that means the days from top to bottom represent the ideal days it took for the business to </a:t>
            </a:r>
            <a:r>
              <a:rPr lang="en-US" sz="1589" dirty="0" err="1">
                <a:solidFill>
                  <a:srgbClr val="000000"/>
                </a:solidFill>
                <a:latin typeface="DM Sans Bold"/>
              </a:rPr>
              <a:t>recieve</a:t>
            </a:r>
            <a:r>
              <a:rPr lang="en-US" sz="1589" dirty="0">
                <a:solidFill>
                  <a:srgbClr val="000000"/>
                </a:solidFill>
                <a:latin typeface="DM Sans Bold"/>
              </a:rPr>
              <a:t> money to successfully repay the debt and have minimum charged off loans </a:t>
            </a:r>
          </a:p>
          <a:p>
            <a:pPr>
              <a:lnSpc>
                <a:spcPts val="1700"/>
              </a:lnSpc>
            </a:pPr>
            <a:endParaRPr lang="en-US" sz="1589" dirty="0">
              <a:solidFill>
                <a:srgbClr val="000000"/>
              </a:solidFill>
              <a:latin typeface="DM Sans Bold"/>
            </a:endParaRPr>
          </a:p>
          <a:p>
            <a:pPr>
              <a:lnSpc>
                <a:spcPts val="1700"/>
              </a:lnSpc>
            </a:pPr>
            <a:r>
              <a:rPr lang="en-US" sz="1589" dirty="0">
                <a:solidFill>
                  <a:srgbClr val="000000"/>
                </a:solidFill>
                <a:latin typeface="DM Sans Bold"/>
              </a:rPr>
              <a:t>charged off loan is that a lender has written off a loan as a loss.</a:t>
            </a:r>
          </a:p>
          <a:p>
            <a:pPr>
              <a:lnSpc>
                <a:spcPts val="1700"/>
              </a:lnSpc>
              <a:spcBef>
                <a:spcPct val="0"/>
              </a:spcBef>
            </a:pPr>
            <a:endParaRPr lang="en-US" sz="1589" dirty="0">
              <a:solidFill>
                <a:srgbClr val="000000"/>
              </a:solidFill>
              <a:latin typeface="DM Sans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6665" y="3473420"/>
            <a:ext cx="6688598" cy="4316576"/>
          </a:xfrm>
          <a:custGeom>
            <a:avLst/>
            <a:gdLst/>
            <a:ahLst/>
            <a:cxnLst/>
            <a:rect l="l" t="t" r="r" b="b"/>
            <a:pathLst>
              <a:path w="6688598" h="4316576">
                <a:moveTo>
                  <a:pt x="0" y="0"/>
                </a:moveTo>
                <a:lnTo>
                  <a:pt x="6688597" y="0"/>
                </a:lnTo>
                <a:lnTo>
                  <a:pt x="6688597" y="4316576"/>
                </a:lnTo>
                <a:lnTo>
                  <a:pt x="0" y="4316576"/>
                </a:lnTo>
                <a:lnTo>
                  <a:pt x="0" y="0"/>
                </a:lnTo>
                <a:close/>
              </a:path>
            </a:pathLst>
          </a:custGeom>
          <a:blipFill>
            <a:blip r:embed="rId2"/>
            <a:stretch>
              <a:fillRect/>
            </a:stretch>
          </a:blipFill>
        </p:spPr>
      </p:sp>
      <p:sp>
        <p:nvSpPr>
          <p:cNvPr id="3" name="Freeform 3"/>
          <p:cNvSpPr/>
          <p:nvPr/>
        </p:nvSpPr>
        <p:spPr>
          <a:xfrm>
            <a:off x="1146086" y="8474558"/>
            <a:ext cx="8239089" cy="783742"/>
          </a:xfrm>
          <a:custGeom>
            <a:avLst/>
            <a:gdLst/>
            <a:ahLst/>
            <a:cxnLst/>
            <a:rect l="l" t="t" r="r" b="b"/>
            <a:pathLst>
              <a:path w="8239089" h="783742">
                <a:moveTo>
                  <a:pt x="0" y="0"/>
                </a:moveTo>
                <a:lnTo>
                  <a:pt x="8239089" y="0"/>
                </a:lnTo>
                <a:lnTo>
                  <a:pt x="8239089" y="783742"/>
                </a:lnTo>
                <a:lnTo>
                  <a:pt x="0" y="783742"/>
                </a:lnTo>
                <a:lnTo>
                  <a:pt x="0" y="0"/>
                </a:lnTo>
                <a:close/>
              </a:path>
            </a:pathLst>
          </a:custGeom>
          <a:blipFill>
            <a:blip r:embed="rId3"/>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- 6</a:t>
            </a:r>
          </a:p>
        </p:txBody>
      </p:sp>
      <p:sp>
        <p:nvSpPr>
          <p:cNvPr id="5" name="TextBox 5"/>
          <p:cNvSpPr txBox="1"/>
          <p:nvPr/>
        </p:nvSpPr>
        <p:spPr>
          <a:xfrm>
            <a:off x="1146086" y="2200622"/>
            <a:ext cx="12805657" cy="1072081"/>
          </a:xfrm>
          <a:prstGeom prst="rect">
            <a:avLst/>
          </a:prstGeom>
        </p:spPr>
        <p:txBody>
          <a:bodyPr lIns="0" tIns="0" rIns="0" bIns="0" rtlCol="0" anchor="t">
            <a:spAutoFit/>
          </a:bodyPr>
          <a:lstStyle/>
          <a:p>
            <a:pPr>
              <a:lnSpc>
                <a:spcPts val="1700"/>
              </a:lnSpc>
            </a:pPr>
            <a:r>
              <a:rPr lang="en-US" sz="1589" dirty="0">
                <a:solidFill>
                  <a:srgbClr val="8338EC"/>
                </a:solidFill>
                <a:latin typeface="DM Sans Bold"/>
              </a:rPr>
              <a:t> 6. whether or not the bank servicing the loan was in the same state that the business was located. </a:t>
            </a:r>
          </a:p>
          <a:p>
            <a:pPr>
              <a:lnSpc>
                <a:spcPts val="1700"/>
              </a:lnSpc>
            </a:pPr>
            <a:endParaRPr lang="en-US" sz="1589" dirty="0">
              <a:solidFill>
                <a:srgbClr val="8338EC"/>
              </a:solidFill>
              <a:latin typeface="DM Sans Bold"/>
            </a:endParaRPr>
          </a:p>
          <a:p>
            <a:pPr>
              <a:lnSpc>
                <a:spcPts val="1700"/>
              </a:lnSpc>
            </a:pPr>
            <a:r>
              <a:rPr lang="en-US" sz="1589" dirty="0">
                <a:solidFill>
                  <a:srgbClr val="000000"/>
                </a:solidFill>
                <a:latin typeface="DM Sans Bold"/>
              </a:rPr>
              <a:t> My assumption is that it would be more difficult to service a loan for a business in another state </a:t>
            </a:r>
          </a:p>
          <a:p>
            <a:pPr>
              <a:lnSpc>
                <a:spcPts val="1700"/>
              </a:lnSpc>
            </a:pPr>
            <a:r>
              <a:rPr lang="en-US" sz="1589" dirty="0">
                <a:solidFill>
                  <a:srgbClr val="000000"/>
                </a:solidFill>
                <a:latin typeface="DM Sans Bold"/>
              </a:rPr>
              <a:t> and that this could have a negative impact on a business's ability</a:t>
            </a:r>
          </a:p>
          <a:p>
            <a:pPr>
              <a:lnSpc>
                <a:spcPts val="1700"/>
              </a:lnSpc>
              <a:spcBef>
                <a:spcPct val="0"/>
              </a:spcBef>
            </a:pPr>
            <a:endParaRPr lang="en-US" sz="1589" dirty="0">
              <a:solidFill>
                <a:srgbClr val="000000"/>
              </a:solidFill>
              <a:latin typeface="DM Sans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6086" y="3272702"/>
            <a:ext cx="10291815" cy="3523257"/>
          </a:xfrm>
          <a:custGeom>
            <a:avLst/>
            <a:gdLst/>
            <a:ahLst/>
            <a:cxnLst/>
            <a:rect l="l" t="t" r="r" b="b"/>
            <a:pathLst>
              <a:path w="10291815" h="3523257">
                <a:moveTo>
                  <a:pt x="0" y="0"/>
                </a:moveTo>
                <a:lnTo>
                  <a:pt x="10291815" y="0"/>
                </a:lnTo>
                <a:lnTo>
                  <a:pt x="10291815" y="3523257"/>
                </a:lnTo>
                <a:lnTo>
                  <a:pt x="0" y="3523257"/>
                </a:lnTo>
                <a:lnTo>
                  <a:pt x="0" y="0"/>
                </a:lnTo>
                <a:close/>
              </a:path>
            </a:pathLst>
          </a:custGeom>
          <a:blipFill>
            <a:blip r:embed="rId2"/>
            <a:stretch>
              <a:fillRect/>
            </a:stretch>
          </a:blipFill>
        </p:spPr>
      </p:sp>
      <p:sp>
        <p:nvSpPr>
          <p:cNvPr id="3" name="Freeform 3"/>
          <p:cNvSpPr/>
          <p:nvPr/>
        </p:nvSpPr>
        <p:spPr>
          <a:xfrm>
            <a:off x="8629624" y="4911348"/>
            <a:ext cx="9024293" cy="5047486"/>
          </a:xfrm>
          <a:custGeom>
            <a:avLst/>
            <a:gdLst/>
            <a:ahLst/>
            <a:cxnLst/>
            <a:rect l="l" t="t" r="r" b="b"/>
            <a:pathLst>
              <a:path w="9024293" h="5047486">
                <a:moveTo>
                  <a:pt x="0" y="0"/>
                </a:moveTo>
                <a:lnTo>
                  <a:pt x="9024293" y="0"/>
                </a:lnTo>
                <a:lnTo>
                  <a:pt x="9024293" y="5047485"/>
                </a:lnTo>
                <a:lnTo>
                  <a:pt x="0" y="5047485"/>
                </a:lnTo>
                <a:lnTo>
                  <a:pt x="0" y="0"/>
                </a:lnTo>
                <a:close/>
              </a:path>
            </a:pathLst>
          </a:custGeom>
          <a:blipFill>
            <a:blip r:embed="rId3"/>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- 7</a:t>
            </a:r>
          </a:p>
        </p:txBody>
      </p:sp>
      <p:sp>
        <p:nvSpPr>
          <p:cNvPr id="5" name="TextBox 5"/>
          <p:cNvSpPr txBox="1"/>
          <p:nvPr/>
        </p:nvSpPr>
        <p:spPr>
          <a:xfrm>
            <a:off x="1146086" y="2200622"/>
            <a:ext cx="12805657" cy="1072081"/>
          </a:xfrm>
          <a:prstGeom prst="rect">
            <a:avLst/>
          </a:prstGeom>
        </p:spPr>
        <p:txBody>
          <a:bodyPr lIns="0" tIns="0" rIns="0" bIns="0" rtlCol="0" anchor="t">
            <a:spAutoFit/>
          </a:bodyPr>
          <a:lstStyle/>
          <a:p>
            <a:pPr>
              <a:lnSpc>
                <a:spcPts val="1700"/>
              </a:lnSpc>
            </a:pPr>
            <a:r>
              <a:rPr lang="en-US" sz="1589" dirty="0">
                <a:solidFill>
                  <a:srgbClr val="8338EC"/>
                </a:solidFill>
                <a:latin typeface="DM Sans Bold"/>
              </a:rPr>
              <a:t>7. amount of the loan the SBA guaranteed</a:t>
            </a:r>
          </a:p>
          <a:p>
            <a:pPr>
              <a:lnSpc>
                <a:spcPts val="1700"/>
              </a:lnSpc>
            </a:pPr>
            <a:endParaRPr lang="en-US" sz="1589" dirty="0">
              <a:solidFill>
                <a:srgbClr val="8338EC"/>
              </a:solidFill>
              <a:latin typeface="DM Sans Bold"/>
            </a:endParaRPr>
          </a:p>
          <a:p>
            <a:pPr>
              <a:lnSpc>
                <a:spcPts val="1700"/>
              </a:lnSpc>
            </a:pPr>
            <a:r>
              <a:rPr lang="en-US" sz="1589" dirty="0">
                <a:solidFill>
                  <a:srgbClr val="000000"/>
                </a:solidFill>
                <a:latin typeface="DM Sans Bold"/>
              </a:rPr>
              <a:t> The SBA will 'guaranty' a percentage of the loan in the event of a loss. For example if a business took out a 500,000 loan </a:t>
            </a:r>
          </a:p>
          <a:p>
            <a:pPr>
              <a:lnSpc>
                <a:spcPts val="1700"/>
              </a:lnSpc>
            </a:pPr>
            <a:r>
              <a:rPr lang="en-US" sz="1589" dirty="0">
                <a:solidFill>
                  <a:srgbClr val="000000"/>
                </a:solidFill>
                <a:latin typeface="DM Sans Bold"/>
              </a:rPr>
              <a:t>and the SBA guaranteed 50%, if the business was unable to repay 200,000 of the loan the SBA would cover 100,000 of that loss.</a:t>
            </a:r>
          </a:p>
          <a:p>
            <a:pPr>
              <a:lnSpc>
                <a:spcPts val="1700"/>
              </a:lnSpc>
              <a:spcBef>
                <a:spcPct val="0"/>
              </a:spcBef>
            </a:pPr>
            <a:endParaRPr lang="en-US" sz="1589" dirty="0">
              <a:solidFill>
                <a:srgbClr val="000000"/>
              </a:solidFill>
              <a:latin typeface="DM Sans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556142" y="5143500"/>
            <a:ext cx="0" cy="1854327"/>
          </a:xfrm>
          <a:prstGeom prst="line">
            <a:avLst/>
          </a:prstGeom>
          <a:ln w="190500" cap="flat">
            <a:solidFill>
              <a:srgbClr val="000000"/>
            </a:solidFill>
            <a:prstDash val="solid"/>
            <a:headEnd type="none" w="sm" len="sm"/>
            <a:tailEnd type="none" w="sm" len="sm"/>
          </a:ln>
        </p:spPr>
      </p:sp>
      <p:sp>
        <p:nvSpPr>
          <p:cNvPr id="3" name="Freeform 3"/>
          <p:cNvSpPr/>
          <p:nvPr/>
        </p:nvSpPr>
        <p:spPr>
          <a:xfrm>
            <a:off x="12345359" y="3086100"/>
            <a:ext cx="4544458" cy="4114800"/>
          </a:xfrm>
          <a:custGeom>
            <a:avLst/>
            <a:gdLst/>
            <a:ahLst/>
            <a:cxnLst/>
            <a:rect l="l" t="t" r="r" b="b"/>
            <a:pathLst>
              <a:path w="4544458" h="4114800">
                <a:moveTo>
                  <a:pt x="0" y="0"/>
                </a:moveTo>
                <a:lnTo>
                  <a:pt x="4544458" y="0"/>
                </a:lnTo>
                <a:lnTo>
                  <a:pt x="45444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8417876"/>
            <a:ext cx="9401748" cy="1108240"/>
          </a:xfrm>
          <a:prstGeom prst="rect">
            <a:avLst/>
          </a:prstGeom>
        </p:spPr>
        <p:txBody>
          <a:bodyPr lIns="0" tIns="0" rIns="0" bIns="0" rtlCol="0" anchor="t">
            <a:spAutoFit/>
          </a:bodyPr>
          <a:lstStyle/>
          <a:p>
            <a:pPr>
              <a:lnSpc>
                <a:spcPts val="8060"/>
              </a:lnSpc>
            </a:pPr>
            <a:r>
              <a:rPr lang="en-US" sz="9056">
                <a:solidFill>
                  <a:srgbClr val="000000"/>
                </a:solidFill>
                <a:latin typeface="DM Sans Bold"/>
              </a:rPr>
              <a:t>INTRODUCTION</a:t>
            </a:r>
          </a:p>
        </p:txBody>
      </p:sp>
      <p:sp>
        <p:nvSpPr>
          <p:cNvPr id="5" name="TextBox 5"/>
          <p:cNvSpPr txBox="1"/>
          <p:nvPr/>
        </p:nvSpPr>
        <p:spPr>
          <a:xfrm>
            <a:off x="1069661" y="1302067"/>
            <a:ext cx="9360787" cy="2755583"/>
          </a:xfrm>
          <a:prstGeom prst="rect">
            <a:avLst/>
          </a:prstGeom>
        </p:spPr>
        <p:txBody>
          <a:bodyPr lIns="0" tIns="0" rIns="0" bIns="0" rtlCol="0" anchor="t">
            <a:spAutoFit/>
          </a:bodyPr>
          <a:lstStyle/>
          <a:p>
            <a:pPr>
              <a:lnSpc>
                <a:spcPts val="5129"/>
              </a:lnSpc>
            </a:pPr>
            <a:r>
              <a:rPr lang="en-US" sz="2999">
                <a:solidFill>
                  <a:srgbClr val="000000"/>
                </a:solidFill>
                <a:latin typeface="DM Sans Bold"/>
              </a:rPr>
              <a:t>"Should the Loan Be Approved?"</a:t>
            </a:r>
          </a:p>
          <a:p>
            <a:pPr>
              <a:lnSpc>
                <a:spcPts val="4274"/>
              </a:lnSpc>
            </a:pPr>
            <a:endParaRPr lang="en-US" sz="2999">
              <a:solidFill>
                <a:srgbClr val="000000"/>
              </a:solidFill>
              <a:latin typeface="DM Sans Bold"/>
            </a:endParaRPr>
          </a:p>
          <a:p>
            <a:pPr>
              <a:lnSpc>
                <a:spcPts val="4274"/>
              </a:lnSpc>
            </a:pPr>
            <a:r>
              <a:rPr lang="en-US" sz="2499">
                <a:solidFill>
                  <a:srgbClr val="000000"/>
                </a:solidFill>
                <a:latin typeface="DM Sans Bold"/>
              </a:rPr>
              <a:t>An ETL-driven project leveraging the SBAnational dataset, Informatica for data processing, MS SQL Server and Python for insights to predict loan approval outcomes.</a:t>
            </a:r>
          </a:p>
        </p:txBody>
      </p:sp>
      <p:sp>
        <p:nvSpPr>
          <p:cNvPr id="6" name="TextBox 6"/>
          <p:cNvSpPr txBox="1"/>
          <p:nvPr/>
        </p:nvSpPr>
        <p:spPr>
          <a:xfrm>
            <a:off x="1889593" y="5386527"/>
            <a:ext cx="6540230" cy="1679575"/>
          </a:xfrm>
          <a:prstGeom prst="rect">
            <a:avLst/>
          </a:prstGeom>
        </p:spPr>
        <p:txBody>
          <a:bodyPr lIns="0" tIns="0" rIns="0" bIns="0" rtlCol="0" anchor="t">
            <a:spAutoFit/>
          </a:bodyPr>
          <a:lstStyle/>
          <a:p>
            <a:pPr>
              <a:lnSpc>
                <a:spcPts val="2674"/>
              </a:lnSpc>
            </a:pPr>
            <a:r>
              <a:rPr lang="en-US" sz="2499">
                <a:solidFill>
                  <a:srgbClr val="000000"/>
                </a:solidFill>
                <a:latin typeface="DM Sans Bold"/>
              </a:rPr>
              <a:t>With facts and dimension tables, a data warehouse model is being built with the intention of producing a useful data resource.</a:t>
            </a:r>
          </a:p>
          <a:p>
            <a:pPr>
              <a:lnSpc>
                <a:spcPts val="2674"/>
              </a:lnSpc>
              <a:spcBef>
                <a:spcPct val="0"/>
              </a:spcBef>
            </a:pPr>
            <a:endParaRPr lang="en-US" sz="2499">
              <a:solidFill>
                <a:srgbClr val="000000"/>
              </a:solidFill>
              <a:latin typeface="DM Sans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2528" y="3012356"/>
            <a:ext cx="14730404" cy="5249560"/>
          </a:xfrm>
          <a:custGeom>
            <a:avLst/>
            <a:gdLst/>
            <a:ahLst/>
            <a:cxnLst/>
            <a:rect l="l" t="t" r="r" b="b"/>
            <a:pathLst>
              <a:path w="14730404" h="5249560">
                <a:moveTo>
                  <a:pt x="0" y="0"/>
                </a:moveTo>
                <a:lnTo>
                  <a:pt x="14730405" y="0"/>
                </a:lnTo>
                <a:lnTo>
                  <a:pt x="14730405" y="5249561"/>
                </a:lnTo>
                <a:lnTo>
                  <a:pt x="0" y="5249561"/>
                </a:lnTo>
                <a:lnTo>
                  <a:pt x="0" y="0"/>
                </a:lnTo>
                <a:close/>
              </a:path>
            </a:pathLst>
          </a:custGeom>
          <a:blipFill>
            <a:blip r:embed="rId2"/>
            <a:stretch>
              <a:fillRect/>
            </a:stretch>
          </a:blipFill>
        </p:spPr>
      </p:sp>
      <p:sp>
        <p:nvSpPr>
          <p:cNvPr id="3" name="TextBox 3"/>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- 9</a:t>
            </a:r>
          </a:p>
        </p:txBody>
      </p:sp>
      <p:pic>
        <p:nvPicPr>
          <p:cNvPr id="5" name="Picture 4">
            <a:extLst>
              <a:ext uri="{FF2B5EF4-FFF2-40B4-BE49-F238E27FC236}">
                <a16:creationId xmlns:a16="http://schemas.microsoft.com/office/drawing/2014/main" id="{45D71E03-49E7-C2DD-CA68-EA200606A885}"/>
              </a:ext>
            </a:extLst>
          </p:cNvPr>
          <p:cNvPicPr>
            <a:picLocks noChangeAspect="1"/>
          </p:cNvPicPr>
          <p:nvPr/>
        </p:nvPicPr>
        <p:blipFill>
          <a:blip r:embed="rId2"/>
          <a:stretch>
            <a:fillRect/>
          </a:stretch>
        </p:blipFill>
        <p:spPr>
          <a:xfrm>
            <a:off x="1647501" y="2324100"/>
            <a:ext cx="14992998" cy="5638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22523"/>
            <a:ext cx="9947589" cy="6020655"/>
          </a:xfrm>
          <a:custGeom>
            <a:avLst/>
            <a:gdLst/>
            <a:ahLst/>
            <a:cxnLst/>
            <a:rect l="l" t="t" r="r" b="b"/>
            <a:pathLst>
              <a:path w="9947589" h="6020655">
                <a:moveTo>
                  <a:pt x="0" y="0"/>
                </a:moveTo>
                <a:lnTo>
                  <a:pt x="9947589" y="0"/>
                </a:lnTo>
                <a:lnTo>
                  <a:pt x="9947589" y="6020656"/>
                </a:lnTo>
                <a:lnTo>
                  <a:pt x="0" y="6020656"/>
                </a:lnTo>
                <a:lnTo>
                  <a:pt x="0" y="0"/>
                </a:lnTo>
                <a:close/>
              </a:path>
            </a:pathLst>
          </a:custGeom>
          <a:blipFill>
            <a:blip r:embed="rId2"/>
            <a:stretch>
              <a:fillRect/>
            </a:stretch>
          </a:blipFill>
        </p:spPr>
      </p:sp>
      <p:sp>
        <p:nvSpPr>
          <p:cNvPr id="3" name="Freeform 3"/>
          <p:cNvSpPr/>
          <p:nvPr/>
        </p:nvSpPr>
        <p:spPr>
          <a:xfrm>
            <a:off x="11103863" y="2279217"/>
            <a:ext cx="6550054" cy="6451954"/>
          </a:xfrm>
          <a:custGeom>
            <a:avLst/>
            <a:gdLst/>
            <a:ahLst/>
            <a:cxnLst/>
            <a:rect l="l" t="t" r="r" b="b"/>
            <a:pathLst>
              <a:path w="6550054" h="6451954">
                <a:moveTo>
                  <a:pt x="0" y="0"/>
                </a:moveTo>
                <a:lnTo>
                  <a:pt x="6550054" y="0"/>
                </a:lnTo>
                <a:lnTo>
                  <a:pt x="6550054" y="6451954"/>
                </a:lnTo>
                <a:lnTo>
                  <a:pt x="0" y="6451954"/>
                </a:lnTo>
                <a:lnTo>
                  <a:pt x="0" y="0"/>
                </a:lnTo>
                <a:close/>
              </a:path>
            </a:pathLst>
          </a:custGeom>
          <a:blipFill>
            <a:blip r:embed="rId3"/>
            <a:stretch>
              <a:fillRect/>
            </a:stretch>
          </a:blipFill>
        </p:spPr>
      </p:sp>
      <p:sp>
        <p:nvSpPr>
          <p:cNvPr id="4" name="TextBox 4"/>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DERIVED INSIGHT - 10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45438" y="2973851"/>
            <a:ext cx="14913862" cy="5180964"/>
          </a:xfrm>
          <a:prstGeom prst="rect">
            <a:avLst/>
          </a:prstGeom>
        </p:spPr>
        <p:txBody>
          <a:bodyPr lIns="0" tIns="0" rIns="0" bIns="0" rtlCol="0" anchor="t">
            <a:spAutoFit/>
          </a:bodyPr>
          <a:lstStyle/>
          <a:p>
            <a:pPr>
              <a:lnSpc>
                <a:spcPts val="19579"/>
              </a:lnSpc>
            </a:pPr>
            <a:r>
              <a:rPr lang="en-US" sz="21999">
                <a:solidFill>
                  <a:srgbClr val="000000"/>
                </a:solidFill>
                <a:latin typeface="DM Sans"/>
              </a:rPr>
              <a:t>Thank</a:t>
            </a:r>
          </a:p>
          <a:p>
            <a:pPr>
              <a:lnSpc>
                <a:spcPts val="19579"/>
              </a:lnSpc>
            </a:pPr>
            <a:r>
              <a:rPr lang="en-US" sz="21999">
                <a:solidFill>
                  <a:srgbClr val="000000"/>
                </a:solidFill>
                <a:latin typeface="DM Sans"/>
              </a:rPr>
              <a:t>You!</a:t>
            </a:r>
          </a:p>
        </p:txBody>
      </p:sp>
      <p:sp>
        <p:nvSpPr>
          <p:cNvPr id="3" name="AutoShape 3"/>
          <p:cNvSpPr/>
          <p:nvPr/>
        </p:nvSpPr>
        <p:spPr>
          <a:xfrm flipH="1" flipV="1">
            <a:off x="2345438" y="1565979"/>
            <a:ext cx="1632016" cy="0"/>
          </a:xfrm>
          <a:prstGeom prst="line">
            <a:avLst/>
          </a:prstGeom>
          <a:ln w="190500" cap="flat">
            <a:solidFill>
              <a:srgbClr val="000000"/>
            </a:solidFill>
            <a:prstDash val="solid"/>
            <a:headEnd type="none" w="sm" len="sm"/>
            <a:tailEnd type="none" w="sm" len="sm"/>
          </a:ln>
        </p:spPr>
      </p:sp>
      <p:sp>
        <p:nvSpPr>
          <p:cNvPr id="4" name="AutoShape 4"/>
          <p:cNvSpPr/>
          <p:nvPr/>
        </p:nvSpPr>
        <p:spPr>
          <a:xfrm>
            <a:off x="17164050" y="8810213"/>
            <a:ext cx="0" cy="1632016"/>
          </a:xfrm>
          <a:prstGeom prst="line">
            <a:avLst/>
          </a:prstGeom>
          <a:ln w="190500" cap="flat">
            <a:solidFill>
              <a:srgbClr val="000000"/>
            </a:solidFill>
            <a:prstDash val="solid"/>
            <a:headEnd type="none" w="sm" len="sm"/>
            <a:tailEnd type="none" w="sm" len="sm"/>
          </a:ln>
        </p:spPr>
      </p:sp>
      <p:sp>
        <p:nvSpPr>
          <p:cNvPr id="5" name="TextBox 5"/>
          <p:cNvSpPr txBox="1"/>
          <p:nvPr/>
        </p:nvSpPr>
        <p:spPr>
          <a:xfrm>
            <a:off x="619372" y="9305925"/>
            <a:ext cx="1630816" cy="520741"/>
          </a:xfrm>
          <a:prstGeom prst="rect">
            <a:avLst/>
          </a:prstGeom>
        </p:spPr>
        <p:txBody>
          <a:bodyPr lIns="0" tIns="0" rIns="0" bIns="0" rtlCol="0" anchor="t">
            <a:spAutoFit/>
          </a:bodyPr>
          <a:lstStyle/>
          <a:p>
            <a:pPr algn="ctr">
              <a:lnSpc>
                <a:spcPts val="4058"/>
              </a:lnSpc>
              <a:spcBef>
                <a:spcPct val="0"/>
              </a:spcBef>
            </a:pPr>
            <a:r>
              <a:rPr lang="en-US" sz="3792">
                <a:solidFill>
                  <a:srgbClr val="000000"/>
                </a:solidFill>
                <a:latin typeface="DM Sans Bold"/>
              </a:rPr>
              <a:t>CHUBB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7971863" y="5115474"/>
            <a:ext cx="1764511" cy="0"/>
          </a:xfrm>
          <a:prstGeom prst="line">
            <a:avLst/>
          </a:prstGeom>
          <a:ln w="190500" cap="flat">
            <a:solidFill>
              <a:srgbClr val="000000"/>
            </a:solidFill>
            <a:prstDash val="solid"/>
            <a:headEnd type="none" w="sm" len="sm"/>
            <a:tailEnd type="none" w="sm" len="sm"/>
          </a:ln>
        </p:spPr>
      </p:sp>
      <p:sp>
        <p:nvSpPr>
          <p:cNvPr id="3" name="Freeform 3"/>
          <p:cNvSpPr/>
          <p:nvPr/>
        </p:nvSpPr>
        <p:spPr>
          <a:xfrm>
            <a:off x="12616264" y="2826645"/>
            <a:ext cx="2520334" cy="3122035"/>
          </a:xfrm>
          <a:custGeom>
            <a:avLst/>
            <a:gdLst/>
            <a:ahLst/>
            <a:cxnLst/>
            <a:rect l="l" t="t" r="r" b="b"/>
            <a:pathLst>
              <a:path w="2520334" h="3122035">
                <a:moveTo>
                  <a:pt x="0" y="0"/>
                </a:moveTo>
                <a:lnTo>
                  <a:pt x="2520334" y="0"/>
                </a:lnTo>
                <a:lnTo>
                  <a:pt x="2520334" y="3122035"/>
                </a:lnTo>
                <a:lnTo>
                  <a:pt x="0" y="3122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4579514"/>
            <a:ext cx="6943163" cy="1424344"/>
          </a:xfrm>
          <a:prstGeom prst="rect">
            <a:avLst/>
          </a:prstGeom>
        </p:spPr>
        <p:txBody>
          <a:bodyPr lIns="0" tIns="0" rIns="0" bIns="0" rtlCol="0" anchor="t">
            <a:spAutoFit/>
          </a:bodyPr>
          <a:lstStyle/>
          <a:p>
            <a:pPr>
              <a:lnSpc>
                <a:spcPts val="10379"/>
              </a:lnSpc>
            </a:pPr>
            <a:r>
              <a:rPr lang="en-US" sz="11662">
                <a:solidFill>
                  <a:srgbClr val="000000"/>
                </a:solidFill>
                <a:latin typeface="DM Sans Bold"/>
              </a:rPr>
              <a:t>SOURCE</a:t>
            </a:r>
          </a:p>
        </p:txBody>
      </p:sp>
      <p:sp>
        <p:nvSpPr>
          <p:cNvPr id="5" name="TextBox 5"/>
          <p:cNvSpPr txBox="1"/>
          <p:nvPr/>
        </p:nvSpPr>
        <p:spPr>
          <a:xfrm>
            <a:off x="11683246" y="6317296"/>
            <a:ext cx="4386371" cy="817814"/>
          </a:xfrm>
          <a:prstGeom prst="rect">
            <a:avLst/>
          </a:prstGeom>
        </p:spPr>
        <p:txBody>
          <a:bodyPr lIns="0" tIns="0" rIns="0" bIns="0" rtlCol="0" anchor="t">
            <a:spAutoFit/>
          </a:bodyPr>
          <a:lstStyle/>
          <a:p>
            <a:pPr algn="ctr">
              <a:lnSpc>
                <a:spcPts val="6315"/>
              </a:lnSpc>
              <a:spcBef>
                <a:spcPct val="0"/>
              </a:spcBef>
            </a:pPr>
            <a:r>
              <a:rPr lang="en-US" sz="5902">
                <a:solidFill>
                  <a:srgbClr val="000000"/>
                </a:solidFill>
                <a:latin typeface="DM Sans Bold"/>
              </a:rPr>
              <a:t>SBAnational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1504" y="3362968"/>
            <a:ext cx="16484991" cy="5895332"/>
          </a:xfrm>
          <a:custGeom>
            <a:avLst/>
            <a:gdLst/>
            <a:ahLst/>
            <a:cxnLst/>
            <a:rect l="l" t="t" r="r" b="b"/>
            <a:pathLst>
              <a:path w="16484991" h="5895332">
                <a:moveTo>
                  <a:pt x="0" y="0"/>
                </a:moveTo>
                <a:lnTo>
                  <a:pt x="16484992" y="0"/>
                </a:lnTo>
                <a:lnTo>
                  <a:pt x="16484992" y="5895332"/>
                </a:lnTo>
                <a:lnTo>
                  <a:pt x="0" y="5895332"/>
                </a:lnTo>
                <a:lnTo>
                  <a:pt x="0" y="0"/>
                </a:lnTo>
                <a:close/>
              </a:path>
            </a:pathLst>
          </a:custGeom>
          <a:blipFill>
            <a:blip r:embed="rId2"/>
            <a:stretch>
              <a:fillRect t="-383" b="-1098"/>
            </a:stretch>
          </a:blipFill>
        </p:spPr>
      </p:sp>
      <p:sp>
        <p:nvSpPr>
          <p:cNvPr id="3" name="Freeform 3"/>
          <p:cNvSpPr/>
          <p:nvPr/>
        </p:nvSpPr>
        <p:spPr>
          <a:xfrm>
            <a:off x="6136340" y="1172698"/>
            <a:ext cx="724275" cy="703205"/>
          </a:xfrm>
          <a:custGeom>
            <a:avLst/>
            <a:gdLst/>
            <a:ahLst/>
            <a:cxnLst/>
            <a:rect l="l" t="t" r="r" b="b"/>
            <a:pathLst>
              <a:path w="724275" h="703205">
                <a:moveTo>
                  <a:pt x="0" y="0"/>
                </a:moveTo>
                <a:lnTo>
                  <a:pt x="724275" y="0"/>
                </a:lnTo>
                <a:lnTo>
                  <a:pt x="724275" y="703205"/>
                </a:lnTo>
                <a:lnTo>
                  <a:pt x="0" y="7032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114425"/>
            <a:ext cx="4915581" cy="905476"/>
          </a:xfrm>
          <a:prstGeom prst="rect">
            <a:avLst/>
          </a:prstGeom>
        </p:spPr>
        <p:txBody>
          <a:bodyPr lIns="0" tIns="0" rIns="0" bIns="0" rtlCol="0" anchor="t">
            <a:spAutoFit/>
          </a:bodyPr>
          <a:lstStyle/>
          <a:p>
            <a:pPr algn="ctr">
              <a:lnSpc>
                <a:spcPts val="7077"/>
              </a:lnSpc>
              <a:spcBef>
                <a:spcPct val="0"/>
              </a:spcBef>
            </a:pPr>
            <a:r>
              <a:rPr lang="en-US" sz="6614">
                <a:solidFill>
                  <a:srgbClr val="000000"/>
                </a:solidFill>
                <a:latin typeface="DM Sans Bold"/>
              </a:rPr>
              <a:t>SBAnational</a:t>
            </a:r>
          </a:p>
        </p:txBody>
      </p:sp>
      <p:sp>
        <p:nvSpPr>
          <p:cNvPr id="5" name="TextBox 5"/>
          <p:cNvSpPr txBox="1"/>
          <p:nvPr/>
        </p:nvSpPr>
        <p:spPr>
          <a:xfrm>
            <a:off x="1110590" y="2283318"/>
            <a:ext cx="1570208" cy="656630"/>
          </a:xfrm>
          <a:prstGeom prst="rect">
            <a:avLst/>
          </a:prstGeom>
        </p:spPr>
        <p:txBody>
          <a:bodyPr lIns="0" tIns="0" rIns="0" bIns="0" rtlCol="0" anchor="t">
            <a:spAutoFit/>
          </a:bodyPr>
          <a:lstStyle/>
          <a:p>
            <a:pPr>
              <a:lnSpc>
                <a:spcPts val="1760"/>
              </a:lnSpc>
            </a:pPr>
            <a:r>
              <a:rPr lang="en-US" sz="1644">
                <a:solidFill>
                  <a:srgbClr val="000000"/>
                </a:solidFill>
                <a:latin typeface="DM Sans Bold"/>
              </a:rPr>
              <a:t>Size - 171 MB</a:t>
            </a:r>
          </a:p>
          <a:p>
            <a:pPr>
              <a:lnSpc>
                <a:spcPts val="1760"/>
              </a:lnSpc>
            </a:pPr>
            <a:r>
              <a:rPr lang="en-US" sz="1644">
                <a:solidFill>
                  <a:srgbClr val="000000"/>
                </a:solidFill>
                <a:latin typeface="DM Sans Bold"/>
              </a:rPr>
              <a:t>Rows - 8,99,165</a:t>
            </a:r>
          </a:p>
          <a:p>
            <a:pPr>
              <a:lnSpc>
                <a:spcPts val="1760"/>
              </a:lnSpc>
              <a:spcBef>
                <a:spcPct val="0"/>
              </a:spcBef>
            </a:pPr>
            <a:r>
              <a:rPr lang="en-US" sz="1644">
                <a:solidFill>
                  <a:srgbClr val="000000"/>
                </a:solidFill>
                <a:latin typeface="DM Sans Bold"/>
              </a:rPr>
              <a:t>Columns -  27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0019" y="3336054"/>
            <a:ext cx="15487962" cy="3550919"/>
          </a:xfrm>
          <a:prstGeom prst="rect">
            <a:avLst/>
          </a:prstGeom>
        </p:spPr>
        <p:txBody>
          <a:bodyPr lIns="0" tIns="0" rIns="0" bIns="0" rtlCol="0" anchor="t">
            <a:spAutoFit/>
          </a:bodyPr>
          <a:lstStyle/>
          <a:p>
            <a:pPr algn="ctr">
              <a:lnSpc>
                <a:spcPts val="26039"/>
              </a:lnSpc>
            </a:pPr>
            <a:r>
              <a:rPr lang="en-US" sz="27999">
                <a:solidFill>
                  <a:srgbClr val="000000"/>
                </a:solidFill>
                <a:latin typeface="DM Sans Bold"/>
              </a:rPr>
              <a:t>1</a:t>
            </a:r>
          </a:p>
        </p:txBody>
      </p:sp>
      <p:sp>
        <p:nvSpPr>
          <p:cNvPr id="3" name="Freeform 3"/>
          <p:cNvSpPr/>
          <p:nvPr/>
        </p:nvSpPr>
        <p:spPr>
          <a:xfrm rot="5400000">
            <a:off x="14577199" y="6583757"/>
            <a:ext cx="1249403" cy="4114800"/>
          </a:xfrm>
          <a:custGeom>
            <a:avLst/>
            <a:gdLst/>
            <a:ahLst/>
            <a:cxnLst/>
            <a:rect l="l" t="t" r="r" b="b"/>
            <a:pathLst>
              <a:path w="1249403" h="4114800">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V="1">
            <a:off x="1028700" y="1123950"/>
            <a:ext cx="1006565" cy="0"/>
          </a:xfrm>
          <a:prstGeom prst="line">
            <a:avLst/>
          </a:prstGeom>
          <a:ln w="190500" cap="flat">
            <a:solidFill>
              <a:srgbClr val="000000"/>
            </a:solidFill>
            <a:prstDash val="solid"/>
            <a:headEnd type="none" w="sm" len="sm"/>
            <a:tailEnd type="none" w="sm" len="sm"/>
          </a:ln>
        </p:spPr>
      </p:sp>
      <p:sp>
        <p:nvSpPr>
          <p:cNvPr id="5" name="TextBox 5"/>
          <p:cNvSpPr txBox="1"/>
          <p:nvPr/>
        </p:nvSpPr>
        <p:spPr>
          <a:xfrm>
            <a:off x="1400019" y="6383675"/>
            <a:ext cx="15487962" cy="810006"/>
          </a:xfrm>
          <a:prstGeom prst="rect">
            <a:avLst/>
          </a:prstGeom>
        </p:spPr>
        <p:txBody>
          <a:bodyPr lIns="0" tIns="0" rIns="0" bIns="0" rtlCol="0" anchor="t">
            <a:spAutoFit/>
          </a:bodyPr>
          <a:lstStyle/>
          <a:p>
            <a:pPr algn="ctr">
              <a:lnSpc>
                <a:spcPts val="5951"/>
              </a:lnSpc>
            </a:pPr>
            <a:r>
              <a:rPr lang="en-US" sz="6399" spc="1491">
                <a:solidFill>
                  <a:srgbClr val="000000"/>
                </a:solidFill>
                <a:latin typeface="DM Sans Bold"/>
              </a:rPr>
              <a:t>STAGING TABLE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2880158"/>
            <a:ext cx="0" cy="1006565"/>
          </a:xfrm>
          <a:prstGeom prst="line">
            <a:avLst/>
          </a:prstGeom>
          <a:ln w="190500" cap="flat">
            <a:solidFill>
              <a:srgbClr val="000000"/>
            </a:solidFill>
            <a:prstDash val="solid"/>
            <a:headEnd type="none" w="sm" len="sm"/>
            <a:tailEnd type="none" w="sm" len="sm"/>
          </a:ln>
        </p:spPr>
      </p:sp>
      <p:sp>
        <p:nvSpPr>
          <p:cNvPr id="3" name="Freeform 3"/>
          <p:cNvSpPr/>
          <p:nvPr/>
        </p:nvSpPr>
        <p:spPr>
          <a:xfrm>
            <a:off x="6451937" y="896129"/>
            <a:ext cx="572651" cy="709365"/>
          </a:xfrm>
          <a:custGeom>
            <a:avLst/>
            <a:gdLst/>
            <a:ahLst/>
            <a:cxnLst/>
            <a:rect l="l" t="t" r="r" b="b"/>
            <a:pathLst>
              <a:path w="572651" h="709365">
                <a:moveTo>
                  <a:pt x="0" y="0"/>
                </a:moveTo>
                <a:lnTo>
                  <a:pt x="572650" y="0"/>
                </a:lnTo>
                <a:lnTo>
                  <a:pt x="572650" y="709364"/>
                </a:lnTo>
                <a:lnTo>
                  <a:pt x="0" y="7093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170528" y="884188"/>
            <a:ext cx="578356" cy="721306"/>
          </a:xfrm>
          <a:custGeom>
            <a:avLst/>
            <a:gdLst/>
            <a:ahLst/>
            <a:cxnLst/>
            <a:rect l="l" t="t" r="r" b="b"/>
            <a:pathLst>
              <a:path w="578356" h="721306">
                <a:moveTo>
                  <a:pt x="0" y="0"/>
                </a:moveTo>
                <a:lnTo>
                  <a:pt x="578356" y="0"/>
                </a:lnTo>
                <a:lnTo>
                  <a:pt x="578356" y="721305"/>
                </a:lnTo>
                <a:lnTo>
                  <a:pt x="0" y="7213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AutoShape 5"/>
          <p:cNvSpPr/>
          <p:nvPr/>
        </p:nvSpPr>
        <p:spPr>
          <a:xfrm>
            <a:off x="7311856" y="1261511"/>
            <a:ext cx="1477542" cy="0"/>
          </a:xfrm>
          <a:prstGeom prst="line">
            <a:avLst/>
          </a:prstGeom>
          <a:ln w="19050" cap="flat">
            <a:solidFill>
              <a:srgbClr val="000000"/>
            </a:solidFill>
            <a:prstDash val="solid"/>
            <a:headEnd type="none" w="sm" len="sm"/>
            <a:tailEnd type="arrow" w="med" len="sm"/>
          </a:ln>
        </p:spPr>
      </p:sp>
      <p:sp>
        <p:nvSpPr>
          <p:cNvPr id="6" name="Freeform 6"/>
          <p:cNvSpPr/>
          <p:nvPr/>
        </p:nvSpPr>
        <p:spPr>
          <a:xfrm>
            <a:off x="4592780" y="4110123"/>
            <a:ext cx="9733853" cy="5876246"/>
          </a:xfrm>
          <a:custGeom>
            <a:avLst/>
            <a:gdLst/>
            <a:ahLst/>
            <a:cxnLst/>
            <a:rect l="l" t="t" r="r" b="b"/>
            <a:pathLst>
              <a:path w="9733853" h="5876246">
                <a:moveTo>
                  <a:pt x="0" y="0"/>
                </a:moveTo>
                <a:lnTo>
                  <a:pt x="9733853" y="0"/>
                </a:lnTo>
                <a:lnTo>
                  <a:pt x="9733853" y="5876245"/>
                </a:lnTo>
                <a:lnTo>
                  <a:pt x="0" y="5876245"/>
                </a:lnTo>
                <a:lnTo>
                  <a:pt x="0" y="0"/>
                </a:lnTo>
                <a:close/>
              </a:path>
            </a:pathLst>
          </a:custGeom>
          <a:blipFill>
            <a:blip r:embed="rId6"/>
            <a:stretch>
              <a:fillRect/>
            </a:stretch>
          </a:blipFill>
        </p:spPr>
      </p:sp>
      <p:sp>
        <p:nvSpPr>
          <p:cNvPr id="7" name="TextBox 7"/>
          <p:cNvSpPr txBox="1"/>
          <p:nvPr/>
        </p:nvSpPr>
        <p:spPr>
          <a:xfrm>
            <a:off x="1028700" y="812977"/>
            <a:ext cx="16625217" cy="1101851"/>
          </a:xfrm>
          <a:prstGeom prst="rect">
            <a:avLst/>
          </a:prstGeom>
        </p:spPr>
        <p:txBody>
          <a:bodyPr lIns="0" tIns="0" rIns="0" bIns="0" rtlCol="0" anchor="t">
            <a:spAutoFit/>
          </a:bodyPr>
          <a:lstStyle/>
          <a:p>
            <a:pPr>
              <a:lnSpc>
                <a:spcPts val="8183"/>
              </a:lnSpc>
            </a:pPr>
            <a:r>
              <a:rPr lang="en-US" sz="8799">
                <a:solidFill>
                  <a:srgbClr val="000000"/>
                </a:solidFill>
                <a:latin typeface="DM Sans Bold"/>
              </a:rPr>
              <a:t>STAGING</a:t>
            </a:r>
          </a:p>
        </p:txBody>
      </p:sp>
      <p:sp>
        <p:nvSpPr>
          <p:cNvPr id="8" name="TextBox 8"/>
          <p:cNvSpPr txBox="1"/>
          <p:nvPr/>
        </p:nvSpPr>
        <p:spPr>
          <a:xfrm>
            <a:off x="1175425" y="2026282"/>
            <a:ext cx="2081237" cy="483031"/>
          </a:xfrm>
          <a:prstGeom prst="rect">
            <a:avLst/>
          </a:prstGeom>
        </p:spPr>
        <p:txBody>
          <a:bodyPr lIns="0" tIns="0" rIns="0" bIns="0" rtlCol="0" anchor="t">
            <a:spAutoFit/>
          </a:bodyPr>
          <a:lstStyle/>
          <a:p>
            <a:pPr algn="ctr">
              <a:lnSpc>
                <a:spcPts val="3788"/>
              </a:lnSpc>
              <a:spcBef>
                <a:spcPct val="0"/>
              </a:spcBef>
            </a:pPr>
            <a:r>
              <a:rPr lang="en-US" sz="3541">
                <a:solidFill>
                  <a:srgbClr val="000000"/>
                </a:solidFill>
                <a:latin typeface="DM Sans Bold"/>
              </a:rPr>
              <a:t>LoanData</a:t>
            </a:r>
          </a:p>
        </p:txBody>
      </p:sp>
      <p:sp>
        <p:nvSpPr>
          <p:cNvPr id="9" name="TextBox 9"/>
          <p:cNvSpPr txBox="1"/>
          <p:nvPr/>
        </p:nvSpPr>
        <p:spPr>
          <a:xfrm>
            <a:off x="1426532" y="2661083"/>
            <a:ext cx="10050810" cy="638039"/>
          </a:xfrm>
          <a:prstGeom prst="rect">
            <a:avLst/>
          </a:prstGeom>
        </p:spPr>
        <p:txBody>
          <a:bodyPr lIns="0" tIns="0" rIns="0" bIns="0" rtlCol="0" anchor="t">
            <a:spAutoFit/>
          </a:bodyPr>
          <a:lstStyle/>
          <a:p>
            <a:pPr algn="ctr">
              <a:lnSpc>
                <a:spcPts val="5689"/>
              </a:lnSpc>
            </a:pPr>
            <a:r>
              <a:rPr lang="en-US" sz="2802">
                <a:solidFill>
                  <a:srgbClr val="000000"/>
                </a:solidFill>
                <a:latin typeface="DM Sans Bold"/>
              </a:rPr>
              <a:t>Data load from </a:t>
            </a:r>
            <a:r>
              <a:rPr lang="en-US" sz="2802">
                <a:solidFill>
                  <a:srgbClr val="7CC250"/>
                </a:solidFill>
                <a:latin typeface="DM Sans Bold"/>
              </a:rPr>
              <a:t>flat file </a:t>
            </a:r>
            <a:r>
              <a:rPr lang="en-US" sz="2802">
                <a:solidFill>
                  <a:srgbClr val="000000"/>
                </a:solidFill>
                <a:latin typeface="DM Sans Bold"/>
              </a:rPr>
              <a:t>SBAnational to </a:t>
            </a:r>
            <a:r>
              <a:rPr lang="en-US" sz="2802">
                <a:solidFill>
                  <a:srgbClr val="FFDE59"/>
                </a:solidFill>
                <a:latin typeface="DM Sans Bold"/>
              </a:rPr>
              <a:t>database </a:t>
            </a:r>
            <a:r>
              <a:rPr lang="en-US" sz="2802">
                <a:solidFill>
                  <a:srgbClr val="000000"/>
                </a:solidFill>
                <a:latin typeface="DM Sans Bold"/>
              </a:rPr>
              <a:t>LoanData  </a:t>
            </a:r>
          </a:p>
        </p:txBody>
      </p:sp>
      <p:sp>
        <p:nvSpPr>
          <p:cNvPr id="10" name="TextBox 10"/>
          <p:cNvSpPr txBox="1"/>
          <p:nvPr/>
        </p:nvSpPr>
        <p:spPr>
          <a:xfrm>
            <a:off x="1426532" y="3422330"/>
            <a:ext cx="9847895" cy="457363"/>
          </a:xfrm>
          <a:prstGeom prst="rect">
            <a:avLst/>
          </a:prstGeom>
        </p:spPr>
        <p:txBody>
          <a:bodyPr lIns="0" tIns="0" rIns="0" bIns="0" rtlCol="0" anchor="t">
            <a:spAutoFit/>
          </a:bodyPr>
          <a:lstStyle/>
          <a:p>
            <a:pPr>
              <a:lnSpc>
                <a:spcPts val="1862"/>
              </a:lnSpc>
              <a:spcBef>
                <a:spcPct val="0"/>
              </a:spcBef>
            </a:pPr>
            <a:r>
              <a:rPr lang="en-US" sz="1740">
                <a:solidFill>
                  <a:srgbClr val="000000"/>
                </a:solidFill>
                <a:latin typeface="DM Sans Bold"/>
              </a:rPr>
              <a:t>A staging table is an intermediate storage area used for data processing in ETL processes, sitting between data sources and targets like data warehouses.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00019" y="3336054"/>
            <a:ext cx="15487962" cy="3550919"/>
          </a:xfrm>
          <a:prstGeom prst="rect">
            <a:avLst/>
          </a:prstGeom>
        </p:spPr>
        <p:txBody>
          <a:bodyPr lIns="0" tIns="0" rIns="0" bIns="0" rtlCol="0" anchor="t">
            <a:spAutoFit/>
          </a:bodyPr>
          <a:lstStyle/>
          <a:p>
            <a:pPr algn="ctr">
              <a:lnSpc>
                <a:spcPts val="26039"/>
              </a:lnSpc>
            </a:pPr>
            <a:r>
              <a:rPr lang="en-US" sz="27999">
                <a:solidFill>
                  <a:srgbClr val="000000"/>
                </a:solidFill>
                <a:latin typeface="DM Sans Bold"/>
              </a:rPr>
              <a:t>3</a:t>
            </a:r>
          </a:p>
        </p:txBody>
      </p:sp>
      <p:sp>
        <p:nvSpPr>
          <p:cNvPr id="3" name="Freeform 3"/>
          <p:cNvSpPr/>
          <p:nvPr/>
        </p:nvSpPr>
        <p:spPr>
          <a:xfrm rot="5400000">
            <a:off x="14577199" y="6583757"/>
            <a:ext cx="1249403" cy="4114800"/>
          </a:xfrm>
          <a:custGeom>
            <a:avLst/>
            <a:gdLst/>
            <a:ahLst/>
            <a:cxnLst/>
            <a:rect l="l" t="t" r="r" b="b"/>
            <a:pathLst>
              <a:path w="1249403" h="4114800">
                <a:moveTo>
                  <a:pt x="0" y="0"/>
                </a:moveTo>
                <a:lnTo>
                  <a:pt x="1249402" y="0"/>
                </a:lnTo>
                <a:lnTo>
                  <a:pt x="12494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flipV="1">
            <a:off x="1028700" y="1123950"/>
            <a:ext cx="1006565" cy="0"/>
          </a:xfrm>
          <a:prstGeom prst="line">
            <a:avLst/>
          </a:prstGeom>
          <a:ln w="190500" cap="flat">
            <a:solidFill>
              <a:srgbClr val="000000"/>
            </a:solidFill>
            <a:prstDash val="solid"/>
            <a:headEnd type="none" w="sm" len="sm"/>
            <a:tailEnd type="none" w="sm" len="sm"/>
          </a:ln>
        </p:spPr>
      </p:sp>
      <p:sp>
        <p:nvSpPr>
          <p:cNvPr id="5" name="TextBox 5"/>
          <p:cNvSpPr txBox="1"/>
          <p:nvPr/>
        </p:nvSpPr>
        <p:spPr>
          <a:xfrm>
            <a:off x="1400019" y="6383675"/>
            <a:ext cx="15487962" cy="810006"/>
          </a:xfrm>
          <a:prstGeom prst="rect">
            <a:avLst/>
          </a:prstGeom>
        </p:spPr>
        <p:txBody>
          <a:bodyPr lIns="0" tIns="0" rIns="0" bIns="0" rtlCol="0" anchor="t">
            <a:spAutoFit/>
          </a:bodyPr>
          <a:lstStyle/>
          <a:p>
            <a:pPr algn="ctr">
              <a:lnSpc>
                <a:spcPts val="5951"/>
              </a:lnSpc>
            </a:pPr>
            <a:r>
              <a:rPr lang="en-US" sz="6399" spc="1491">
                <a:solidFill>
                  <a:srgbClr val="000000"/>
                </a:solidFill>
                <a:latin typeface="DM Sans Bold"/>
              </a:rPr>
              <a:t>DIMENSIONS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1492" y="765352"/>
            <a:ext cx="4084" cy="5439307"/>
          </a:xfrm>
          <a:prstGeom prst="line">
            <a:avLst/>
          </a:prstGeom>
          <a:ln w="190500" cap="flat">
            <a:solidFill>
              <a:srgbClr val="000000"/>
            </a:solidFill>
            <a:prstDash val="solid"/>
            <a:headEnd type="none" w="sm" len="sm"/>
            <a:tailEnd type="none" w="sm" len="sm"/>
          </a:ln>
        </p:spPr>
      </p:sp>
      <p:sp>
        <p:nvSpPr>
          <p:cNvPr id="3" name="Freeform 3"/>
          <p:cNvSpPr/>
          <p:nvPr/>
        </p:nvSpPr>
        <p:spPr>
          <a:xfrm>
            <a:off x="3968727" y="3941405"/>
            <a:ext cx="10840662" cy="6444367"/>
          </a:xfrm>
          <a:custGeom>
            <a:avLst/>
            <a:gdLst/>
            <a:ahLst/>
            <a:cxnLst/>
            <a:rect l="l" t="t" r="r" b="b"/>
            <a:pathLst>
              <a:path w="10840662" h="6444367">
                <a:moveTo>
                  <a:pt x="0" y="0"/>
                </a:moveTo>
                <a:lnTo>
                  <a:pt x="10840662" y="0"/>
                </a:lnTo>
                <a:lnTo>
                  <a:pt x="10840662" y="6444367"/>
                </a:lnTo>
                <a:lnTo>
                  <a:pt x="0" y="6444367"/>
                </a:lnTo>
                <a:lnTo>
                  <a:pt x="0" y="0"/>
                </a:lnTo>
                <a:close/>
              </a:path>
            </a:pathLst>
          </a:custGeom>
          <a:blipFill>
            <a:blip r:embed="rId2"/>
            <a:stretch>
              <a:fillRect/>
            </a:stretch>
          </a:blipFill>
        </p:spPr>
      </p:sp>
      <p:sp>
        <p:nvSpPr>
          <p:cNvPr id="4" name="TextBox 4"/>
          <p:cNvSpPr txBox="1"/>
          <p:nvPr/>
        </p:nvSpPr>
        <p:spPr>
          <a:xfrm>
            <a:off x="1645077" y="725343"/>
            <a:ext cx="15487962" cy="3513201"/>
          </a:xfrm>
          <a:prstGeom prst="rect">
            <a:avLst/>
          </a:prstGeom>
        </p:spPr>
        <p:txBody>
          <a:bodyPr lIns="0" tIns="0" rIns="0" bIns="0" rtlCol="0" anchor="t">
            <a:spAutoFit/>
          </a:bodyPr>
          <a:lstStyle/>
          <a:p>
            <a:pPr>
              <a:lnSpc>
                <a:spcPts val="13392"/>
              </a:lnSpc>
            </a:pPr>
            <a:r>
              <a:rPr lang="en-US" sz="14400">
                <a:solidFill>
                  <a:srgbClr val="000000"/>
                </a:solidFill>
                <a:latin typeface="DM Sans Bold"/>
              </a:rPr>
              <a:t>Data Warehouse Data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908</Words>
  <Application>Microsoft Office PowerPoint</Application>
  <PresentationFormat>Custom</PresentationFormat>
  <Paragraphs>116</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DM Sans Bold</vt:lpstr>
      <vt:lpstr>DM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dc:title>
  <cp:lastModifiedBy>Kunchakuri, Rithesh [CTR]</cp:lastModifiedBy>
  <cp:revision>4</cp:revision>
  <dcterms:created xsi:type="dcterms:W3CDTF">2006-08-16T00:00:00Z</dcterms:created>
  <dcterms:modified xsi:type="dcterms:W3CDTF">2024-03-07T07:18:46Z</dcterms:modified>
  <dc:identifier>DAF-oARMmxY</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c11b088-3f42-44d0-a854-e5bf7348cf6a_Enabled">
    <vt:lpwstr>true</vt:lpwstr>
  </property>
  <property fmtid="{D5CDD505-2E9C-101B-9397-08002B2CF9AE}" pid="3" name="MSIP_Label_1c11b088-3f42-44d0-a854-e5bf7348cf6a_SetDate">
    <vt:lpwstr>2024-03-06T04:55:45Z</vt:lpwstr>
  </property>
  <property fmtid="{D5CDD505-2E9C-101B-9397-08002B2CF9AE}" pid="4" name="MSIP_Label_1c11b088-3f42-44d0-a854-e5bf7348cf6a_Method">
    <vt:lpwstr>Standard</vt:lpwstr>
  </property>
  <property fmtid="{D5CDD505-2E9C-101B-9397-08002B2CF9AE}" pid="5" name="MSIP_Label_1c11b088-3f42-44d0-a854-e5bf7348cf6a_Name">
    <vt:lpwstr>Yellow Data - NA</vt:lpwstr>
  </property>
  <property fmtid="{D5CDD505-2E9C-101B-9397-08002B2CF9AE}" pid="6" name="MSIP_Label_1c11b088-3f42-44d0-a854-e5bf7348cf6a_SiteId">
    <vt:lpwstr>fffcdc91-d561-4287-aebc-78d2466eec29</vt:lpwstr>
  </property>
  <property fmtid="{D5CDD505-2E9C-101B-9397-08002B2CF9AE}" pid="7" name="MSIP_Label_1c11b088-3f42-44d0-a854-e5bf7348cf6a_ActionId">
    <vt:lpwstr>d96fe3aa-a119-483b-af6b-a9ef1db65ae0</vt:lpwstr>
  </property>
  <property fmtid="{D5CDD505-2E9C-101B-9397-08002B2CF9AE}" pid="8" name="MSIP_Label_1c11b088-3f42-44d0-a854-e5bf7348cf6a_ContentBits">
    <vt:lpwstr>0</vt:lpwstr>
  </property>
</Properties>
</file>